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7_2629F90A.xml" ContentType="application/vnd.ms-powerpoint.comments+xml"/>
  <Override PartName="/ppt/comments/modernComment_126_2F997929.xml" ContentType="application/vnd.ms-powerpoint.comments+xml"/>
  <Override PartName="/ppt/comments/modernComment_12D_D40B4C8B.xml" ContentType="application/vnd.ms-powerpoint.comments+xml"/>
  <Override PartName="/ppt/comments/modernComment_132_82AF27B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1" r:id="rId1"/>
  </p:sldMasterIdLst>
  <p:notesMasterIdLst>
    <p:notesMasterId r:id="rId28"/>
  </p:notesMasterIdLst>
  <p:sldIdLst>
    <p:sldId id="261" r:id="rId2"/>
    <p:sldId id="296" r:id="rId3"/>
    <p:sldId id="297" r:id="rId4"/>
    <p:sldId id="290" r:id="rId5"/>
    <p:sldId id="291" r:id="rId6"/>
    <p:sldId id="292" r:id="rId7"/>
    <p:sldId id="312" r:id="rId8"/>
    <p:sldId id="295" r:id="rId9"/>
    <p:sldId id="313" r:id="rId10"/>
    <p:sldId id="281" r:id="rId11"/>
    <p:sldId id="293" r:id="rId12"/>
    <p:sldId id="314" r:id="rId13"/>
    <p:sldId id="294" r:id="rId14"/>
    <p:sldId id="301" r:id="rId15"/>
    <p:sldId id="302" r:id="rId16"/>
    <p:sldId id="303" r:id="rId17"/>
    <p:sldId id="304" r:id="rId18"/>
    <p:sldId id="306" r:id="rId19"/>
    <p:sldId id="305" r:id="rId20"/>
    <p:sldId id="307" r:id="rId21"/>
    <p:sldId id="308" r:id="rId22"/>
    <p:sldId id="309" r:id="rId23"/>
    <p:sldId id="310" r:id="rId24"/>
    <p:sldId id="298" r:id="rId25"/>
    <p:sldId id="299" r:id="rId26"/>
    <p:sldId id="30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F970104-3DD2-664D-8AEB-D5F3084BE8DA}">
          <p14:sldIdLst>
            <p14:sldId id="261"/>
            <p14:sldId id="296"/>
            <p14:sldId id="297"/>
            <p14:sldId id="290"/>
            <p14:sldId id="291"/>
            <p14:sldId id="292"/>
            <p14:sldId id="312"/>
            <p14:sldId id="295"/>
            <p14:sldId id="313"/>
            <p14:sldId id="281"/>
            <p14:sldId id="293"/>
            <p14:sldId id="314"/>
            <p14:sldId id="294"/>
            <p14:sldId id="301"/>
            <p14:sldId id="302"/>
            <p14:sldId id="303"/>
            <p14:sldId id="304"/>
            <p14:sldId id="306"/>
            <p14:sldId id="305"/>
            <p14:sldId id="307"/>
            <p14:sldId id="308"/>
            <p14:sldId id="309"/>
            <p14:sldId id="310"/>
            <p14:sldId id="298"/>
            <p14:sldId id="299"/>
            <p14:sldId id="300"/>
          </p14:sldIdLst>
        </p14:section>
      </p14:sectionLst>
    </p:ext>
    <p:ext uri="{EFAFB233-063F-42B5-8137-9DF3F51BA10A}">
      <p15:sldGuideLst xmlns:p15="http://schemas.microsoft.com/office/powerpoint/2012/main">
        <p15:guide id="1" orient="horz" pos="588">
          <p15:clr>
            <a:srgbClr val="A4A3A4"/>
          </p15:clr>
        </p15:guide>
        <p15:guide id="2" pos="2880">
          <p15:clr>
            <a:srgbClr val="A4A3A4"/>
          </p15:clr>
        </p15:guide>
        <p15:guide id="3" pos="36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73091-5AEE-90D5-F028-EC8AF71B33A1}" name="Kaiman" initials="K" userId="Kai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Jeremy" initials="WJ" lastIdx="1" clrIdx="0">
    <p:extLst>
      <p:ext uri="{19B8F6BF-5375-455C-9EA6-DF929625EA0E}">
        <p15:presenceInfo xmlns:p15="http://schemas.microsoft.com/office/powerpoint/2012/main" userId="S-1-5-21-3878279106-2347999869-2806297067-12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D0D"/>
    <a:srgbClr val="ED5E11"/>
    <a:srgbClr val="DC5A12"/>
    <a:srgbClr val="152B7C"/>
    <a:srgbClr val="60AEE2"/>
    <a:srgbClr val="F1A100"/>
    <a:srgbClr val="A391C4"/>
    <a:srgbClr val="FFFFFF"/>
    <a:srgbClr val="5B1F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3" autoAdjust="0"/>
    <p:restoredTop sz="94635" autoAdjust="0"/>
  </p:normalViewPr>
  <p:slideViewPr>
    <p:cSldViewPr snapToGrid="0" snapToObjects="1" showGuides="1">
      <p:cViewPr varScale="1">
        <p:scale>
          <a:sx n="82" d="100"/>
          <a:sy n="82" d="100"/>
        </p:scale>
        <p:origin x="1812" y="96"/>
      </p:cViewPr>
      <p:guideLst>
        <p:guide orient="horz" pos="588"/>
        <p:guide pos="2880"/>
        <p:guide pos="3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omments/modernComment_126_2F997929.xml><?xml version="1.0" encoding="utf-8"?>
<p188:cmLst xmlns:a="http://schemas.openxmlformats.org/drawingml/2006/main" xmlns:r="http://schemas.openxmlformats.org/officeDocument/2006/relationships" xmlns:p188="http://schemas.microsoft.com/office/powerpoint/2018/8/main">
  <p188:cm id="{77C1AB68-947A-4742-95FE-ACA5635162B2}" authorId="{4F873091-5AEE-90D5-F028-EC8AF71B33A1}" created="2022-06-30T14:13:42.360">
    <pc:sldMkLst xmlns:pc="http://schemas.microsoft.com/office/powerpoint/2013/main/command">
      <pc:docMk/>
      <pc:sldMk cId="798587177" sldId="294"/>
    </pc:sldMkLst>
    <p188:replyLst>
      <p188:reply id="{4E5A5326-3026-0541-B8D0-BAE0D9F94F5B}" authorId="{4F873091-5AEE-90D5-F028-EC8AF71B33A1}" created="2022-06-30T14:15:02.579">
        <p188:txBody>
          <a:bodyPr/>
          <a:lstStyle/>
          <a:p>
            <a:r>
              <a:rPr lang="en-US"/>
              <a:t>And I go through the slides, I recognize that farther into the deck with the renderings, we do see that it’s industrial. But I would still like a closer view to better match the redesign to the left of the image </a:t>
            </a:r>
          </a:p>
        </p188:txBody>
      </p188:reply>
    </p188:replyLst>
    <p188:txBody>
      <a:bodyPr/>
      <a:lstStyle/>
      <a:p>
        <a:r>
          <a:rPr lang="en-US"/>
          <a:t>The google map overview should be cropped and zoomed closer to better detail the commercial/industrial area. From this view, it comes across as a Resi area…</a:t>
        </a:r>
      </a:p>
    </p188:txBody>
  </p188:cm>
</p188:cmLst>
</file>

<file path=ppt/comments/modernComment_127_2629F90A.xml><?xml version="1.0" encoding="utf-8"?>
<p188:cmLst xmlns:a="http://schemas.openxmlformats.org/drawingml/2006/main" xmlns:r="http://schemas.openxmlformats.org/officeDocument/2006/relationships" xmlns:p188="http://schemas.microsoft.com/office/powerpoint/2018/8/main">
  <p188:cm id="{8AC3B658-7C2A-784B-8E3B-EBC302F83C79}" authorId="{4F873091-5AEE-90D5-F028-EC8AF71B33A1}" created="2022-06-30T14:12:22.796">
    <pc:sldMkLst xmlns:pc="http://schemas.microsoft.com/office/powerpoint/2013/main/command">
      <pc:docMk/>
      <pc:sldMk cId="640284938" sldId="295"/>
    </pc:sldMkLst>
    <p188:txBody>
      <a:bodyPr/>
      <a:lstStyle/>
      <a:p>
        <a:r>
          <a:rPr lang="en-US"/>
          <a:t>Seaford is not a village. It is in both the towns of TOBAY and TOH. It is unincorporated.</a:t>
        </a:r>
      </a:p>
    </p188:txBody>
  </p188:cm>
</p188:cmLst>
</file>

<file path=ppt/comments/modernComment_12D_D40B4C8B.xml><?xml version="1.0" encoding="utf-8"?>
<p188:cmLst xmlns:a="http://schemas.openxmlformats.org/drawingml/2006/main" xmlns:r="http://schemas.openxmlformats.org/officeDocument/2006/relationships" xmlns:p188="http://schemas.microsoft.com/office/powerpoint/2018/8/main">
  <p188:cm id="{C46975CA-80EB-D14E-9014-2C53B29DA0E9}" authorId="{4F873091-5AEE-90D5-F028-EC8AF71B33A1}" created="2022-06-30T14:17:17.960">
    <pc:sldMkLst xmlns:pc="http://schemas.microsoft.com/office/powerpoint/2013/main/command">
      <pc:docMk/>
      <pc:sldMk cId="3557510283" sldId="301"/>
    </pc:sldMkLst>
    <p188:txBody>
      <a:bodyPr/>
      <a:lstStyle/>
      <a:p>
        <a:r>
          <a:rPr lang="en-US"/>
          <a:t>We should detail that this is a view of the LIRR pole line</a:t>
        </a:r>
      </a:p>
    </p188:txBody>
  </p188:cm>
</p188:cmLst>
</file>

<file path=ppt/comments/modernComment_132_82AF27B3.xml><?xml version="1.0" encoding="utf-8"?>
<p188:cmLst xmlns:a="http://schemas.openxmlformats.org/drawingml/2006/main" xmlns:r="http://schemas.openxmlformats.org/officeDocument/2006/relationships" xmlns:p188="http://schemas.microsoft.com/office/powerpoint/2018/8/main">
  <p188:cm id="{09F5D70B-BDAA-A840-AA35-BE118DB32CAC}" authorId="{4F873091-5AEE-90D5-F028-EC8AF71B33A1}" created="2022-06-30T14:18:06.537">
    <pc:sldMkLst xmlns:pc="http://schemas.microsoft.com/office/powerpoint/2013/main/command">
      <pc:docMk/>
      <pc:sldMk cId="2192517043" sldId="306"/>
    </pc:sldMkLst>
    <p188:txBody>
      <a:bodyPr/>
      <a:lstStyle/>
      <a:p>
        <a:r>
          <a:rPr lang="en-US"/>
          <a:t>LIRR Pole line over TOBAY DPW Yard connecting to new sub</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DF044A3-BF78-0C45-891D-53B833BE1136}" type="datetimeFigureOut">
              <a:rPr lang="en-US" smtClean="0"/>
              <a:t>8/18/2022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EC40985-52BA-4E4F-919A-1BD009A910E5}" type="slidenum">
              <a:rPr lang="en-US" smtClean="0"/>
              <a:t>‹#›</a:t>
            </a:fld>
            <a:endParaRPr lang="en-US" dirty="0"/>
          </a:p>
        </p:txBody>
      </p:sp>
    </p:spTree>
    <p:extLst>
      <p:ext uri="{BB962C8B-B14F-4D97-AF65-F5344CB8AC3E}">
        <p14:creationId xmlns:p14="http://schemas.microsoft.com/office/powerpoint/2010/main" val="2715198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0985-52BA-4E4F-919A-1BD009A910E5}" type="slidenum">
              <a:rPr lang="en-US" smtClean="0"/>
              <a:t>1</a:t>
            </a:fld>
            <a:endParaRPr lang="en-US" dirty="0"/>
          </a:p>
        </p:txBody>
      </p:sp>
    </p:spTree>
    <p:extLst>
      <p:ext uri="{BB962C8B-B14F-4D97-AF65-F5344CB8AC3E}">
        <p14:creationId xmlns:p14="http://schemas.microsoft.com/office/powerpoint/2010/main" val="368681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0985-52BA-4E4F-919A-1BD009A910E5}" type="slidenum">
              <a:rPr lang="en-US" smtClean="0"/>
              <a:t>2</a:t>
            </a:fld>
            <a:endParaRPr lang="en-US" dirty="0"/>
          </a:p>
        </p:txBody>
      </p:sp>
    </p:spTree>
    <p:extLst>
      <p:ext uri="{BB962C8B-B14F-4D97-AF65-F5344CB8AC3E}">
        <p14:creationId xmlns:p14="http://schemas.microsoft.com/office/powerpoint/2010/main" val="409096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Plainview, </a:t>
            </a:r>
            <a:r>
              <a:rPr lang="en-US" altLang="en-US" sz="1200" dirty="0" err="1"/>
              <a:t>Ruland</a:t>
            </a:r>
            <a:r>
              <a:rPr lang="en-US" altLang="en-US" sz="1200" dirty="0"/>
              <a:t> Rd, Syosset, and State School </a:t>
            </a:r>
            <a:endParaRPr lang="en-US" dirty="0"/>
          </a:p>
        </p:txBody>
      </p:sp>
      <p:sp>
        <p:nvSpPr>
          <p:cNvPr id="4" name="Slide Number Placeholder 3"/>
          <p:cNvSpPr>
            <a:spLocks noGrp="1"/>
          </p:cNvSpPr>
          <p:nvPr>
            <p:ph type="sldNum" sz="quarter" idx="10"/>
          </p:nvPr>
        </p:nvSpPr>
        <p:spPr/>
        <p:txBody>
          <a:bodyPr/>
          <a:lstStyle/>
          <a:p>
            <a:fld id="{CEC40985-52BA-4E4F-919A-1BD009A910E5}" type="slidenum">
              <a:rPr lang="en-US" smtClean="0"/>
              <a:t>3</a:t>
            </a:fld>
            <a:endParaRPr lang="en-US" dirty="0"/>
          </a:p>
        </p:txBody>
      </p:sp>
    </p:spTree>
    <p:extLst>
      <p:ext uri="{BB962C8B-B14F-4D97-AF65-F5344CB8AC3E}">
        <p14:creationId xmlns:p14="http://schemas.microsoft.com/office/powerpoint/2010/main" val="90089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REVISED AUGUST 12, 2014</a:t>
            </a:r>
            <a:endParaRPr lang="en-US" dirty="0"/>
          </a:p>
        </p:txBody>
      </p:sp>
      <p:sp>
        <p:nvSpPr>
          <p:cNvPr id="5" name="Slide Number Placeholder 4"/>
          <p:cNvSpPr>
            <a:spLocks noGrp="1"/>
          </p:cNvSpPr>
          <p:nvPr>
            <p:ph type="sldNum" sz="quarter" idx="11"/>
          </p:nvPr>
        </p:nvSpPr>
        <p:spPr/>
        <p:txBody>
          <a:bodyPr/>
          <a:lstStyle/>
          <a:p>
            <a:fld id="{27EB9982-C08E-4E4E-95A8-F5F10DCE2EF5}" type="slidenum">
              <a:rPr lang="en-US" smtClean="0"/>
              <a:pPr/>
              <a:t>5</a:t>
            </a:fld>
            <a:endParaRPr lang="en-US" dirty="0"/>
          </a:p>
        </p:txBody>
      </p:sp>
    </p:spTree>
    <p:extLst>
      <p:ext uri="{BB962C8B-B14F-4D97-AF65-F5344CB8AC3E}">
        <p14:creationId xmlns:p14="http://schemas.microsoft.com/office/powerpoint/2010/main" val="36016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0985-52BA-4E4F-919A-1BD009A910E5}" type="slidenum">
              <a:rPr lang="en-US" smtClean="0"/>
              <a:t>8</a:t>
            </a:fld>
            <a:endParaRPr lang="en-US" dirty="0"/>
          </a:p>
        </p:txBody>
      </p:sp>
    </p:spTree>
    <p:extLst>
      <p:ext uri="{BB962C8B-B14F-4D97-AF65-F5344CB8AC3E}">
        <p14:creationId xmlns:p14="http://schemas.microsoft.com/office/powerpoint/2010/main" val="74119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40985-52BA-4E4F-919A-1BD009A910E5}" type="slidenum">
              <a:rPr lang="en-US" smtClean="0"/>
              <a:t>11</a:t>
            </a:fld>
            <a:endParaRPr lang="en-US" dirty="0"/>
          </a:p>
        </p:txBody>
      </p:sp>
    </p:spTree>
    <p:extLst>
      <p:ext uri="{BB962C8B-B14F-4D97-AF65-F5344CB8AC3E}">
        <p14:creationId xmlns:p14="http://schemas.microsoft.com/office/powerpoint/2010/main" val="50245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REVISED AUGUST 12, 2014</a:t>
            </a:r>
            <a:endParaRPr lang="en-US" dirty="0"/>
          </a:p>
        </p:txBody>
      </p:sp>
      <p:sp>
        <p:nvSpPr>
          <p:cNvPr id="5" name="Slide Number Placeholder 4"/>
          <p:cNvSpPr>
            <a:spLocks noGrp="1"/>
          </p:cNvSpPr>
          <p:nvPr>
            <p:ph type="sldNum" sz="quarter" idx="11"/>
          </p:nvPr>
        </p:nvSpPr>
        <p:spPr/>
        <p:txBody>
          <a:bodyPr/>
          <a:lstStyle/>
          <a:p>
            <a:fld id="{27EB9982-C08E-4E4E-95A8-F5F10DCE2EF5}" type="slidenum">
              <a:rPr lang="en-US" smtClean="0"/>
              <a:pPr/>
              <a:t>24</a:t>
            </a:fld>
            <a:endParaRPr lang="en-US" dirty="0"/>
          </a:p>
        </p:txBody>
      </p:sp>
    </p:spTree>
    <p:extLst>
      <p:ext uri="{BB962C8B-B14F-4D97-AF65-F5344CB8AC3E}">
        <p14:creationId xmlns:p14="http://schemas.microsoft.com/office/powerpoint/2010/main" val="15641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REVISED AUGUST 12, 2014</a:t>
            </a:r>
            <a:endParaRPr lang="en-US" dirty="0"/>
          </a:p>
        </p:txBody>
      </p:sp>
      <p:sp>
        <p:nvSpPr>
          <p:cNvPr id="5" name="Slide Number Placeholder 4"/>
          <p:cNvSpPr>
            <a:spLocks noGrp="1"/>
          </p:cNvSpPr>
          <p:nvPr>
            <p:ph type="sldNum" sz="quarter" idx="11"/>
          </p:nvPr>
        </p:nvSpPr>
        <p:spPr/>
        <p:txBody>
          <a:bodyPr/>
          <a:lstStyle/>
          <a:p>
            <a:fld id="{27EB9982-C08E-4E4E-95A8-F5F10DCE2EF5}" type="slidenum">
              <a:rPr lang="en-US" smtClean="0"/>
              <a:pPr/>
              <a:t>26</a:t>
            </a:fld>
            <a:endParaRPr lang="en-US" dirty="0"/>
          </a:p>
        </p:txBody>
      </p:sp>
    </p:spTree>
    <p:extLst>
      <p:ext uri="{BB962C8B-B14F-4D97-AF65-F5344CB8AC3E}">
        <p14:creationId xmlns:p14="http://schemas.microsoft.com/office/powerpoint/2010/main" val="663569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_Title">
    <p:spTree>
      <p:nvGrpSpPr>
        <p:cNvPr id="1" name=""/>
        <p:cNvGrpSpPr/>
        <p:nvPr/>
      </p:nvGrpSpPr>
      <p:grpSpPr>
        <a:xfrm>
          <a:off x="0" y="0"/>
          <a:ext cx="0" cy="0"/>
          <a:chOff x="0" y="0"/>
          <a:chExt cx="0" cy="0"/>
        </a:xfrm>
      </p:grpSpPr>
      <p:sp>
        <p:nvSpPr>
          <p:cNvPr id="13" name="Rectangle 12"/>
          <p:cNvSpPr/>
          <p:nvPr userDrawn="1"/>
        </p:nvSpPr>
        <p:spPr>
          <a:xfrm>
            <a:off x="1426021" y="5486714"/>
            <a:ext cx="7717979" cy="1371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a:xfrm>
            <a:off x="1417276" y="1923633"/>
            <a:ext cx="6623047" cy="1204306"/>
          </a:xfrm>
          <a:prstGeom prst="rect">
            <a:avLst/>
          </a:prstGeom>
        </p:spPr>
        <p:txBody>
          <a:bodyPr bIns="9144" anchor="b"/>
          <a:lstStyle>
            <a:lvl1pPr>
              <a:defRPr sz="4000">
                <a:solidFill>
                  <a:srgbClr val="F96A1B"/>
                </a:solidFill>
              </a:defRPr>
            </a:lvl1pPr>
          </a:lstStyle>
          <a:p>
            <a:r>
              <a:rPr lang="en-US"/>
              <a:t>Click to edit Master title style</a:t>
            </a:r>
            <a:endParaRPr lang="en-US" dirty="0"/>
          </a:p>
        </p:txBody>
      </p:sp>
      <p:sp>
        <p:nvSpPr>
          <p:cNvPr id="10" name="Subtitle 2"/>
          <p:cNvSpPr>
            <a:spLocks noGrp="1"/>
          </p:cNvSpPr>
          <p:nvPr>
            <p:ph type="subTitle" idx="1"/>
          </p:nvPr>
        </p:nvSpPr>
        <p:spPr>
          <a:xfrm rot="1089">
            <a:off x="1417328" y="3227239"/>
            <a:ext cx="6623003" cy="329259"/>
          </a:xfrm>
          <a:prstGeom prst="rect">
            <a:avLst/>
          </a:prstGeom>
        </p:spPr>
        <p:txBody>
          <a:bodyPr tIns="9144">
            <a:normAutofit/>
          </a:bodyPr>
          <a:lstStyle>
            <a:lvl1pPr marL="0" indent="0" algn="l">
              <a:buNone/>
              <a:defRPr kumimoji="0" lang="en-US" sz="1400" b="0" i="0" u="none" strike="noStrike" kern="1200" cap="all" spc="400" normalizeH="0" baseline="0" noProof="0" dirty="0" smtClean="0">
                <a:ln>
                  <a:noFill/>
                </a:ln>
                <a:solidFill>
                  <a:schemeClr val="tx2"/>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5" name="Rectangle 4"/>
          <p:cNvSpPr/>
          <p:nvPr userDrawn="1"/>
        </p:nvSpPr>
        <p:spPr>
          <a:xfrm>
            <a:off x="1349465" y="5520911"/>
            <a:ext cx="7810351" cy="13712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a:spLocks noChangeAspect="1"/>
          </p:cNvSpPr>
          <p:nvPr/>
        </p:nvSpPr>
        <p:spPr>
          <a:xfrm>
            <a:off x="25400" y="4155863"/>
            <a:ext cx="2774949" cy="2743200"/>
          </a:xfrm>
          <a:prstGeom prst="rtTriangle">
            <a:avLst/>
          </a:prstGeom>
          <a:solidFill>
            <a:srgbClr val="F95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Isosceles Triangle 3"/>
          <p:cNvSpPr/>
          <p:nvPr userDrawn="1"/>
        </p:nvSpPr>
        <p:spPr>
          <a:xfrm rot="5400000">
            <a:off x="-699594" y="4788148"/>
            <a:ext cx="2807208" cy="1408020"/>
          </a:xfrm>
          <a:custGeom>
            <a:avLst/>
            <a:gdLst>
              <a:gd name="connsiteX0" fmla="*/ 0 w 2753784"/>
              <a:gd name="connsiteY0" fmla="*/ 1422051 h 1422051"/>
              <a:gd name="connsiteX1" fmla="*/ 1376892 w 2753784"/>
              <a:gd name="connsiteY1" fmla="*/ 0 h 1422051"/>
              <a:gd name="connsiteX2" fmla="*/ 2753784 w 2753784"/>
              <a:gd name="connsiteY2" fmla="*/ 1422051 h 1422051"/>
              <a:gd name="connsiteX3" fmla="*/ 0 w 2753784"/>
              <a:gd name="connsiteY3" fmla="*/ 1422051 h 1422051"/>
              <a:gd name="connsiteX0" fmla="*/ 0 w 2806701"/>
              <a:gd name="connsiteY0" fmla="*/ 1422054 h 1422054"/>
              <a:gd name="connsiteX1" fmla="*/ 1429809 w 2806701"/>
              <a:gd name="connsiteY1" fmla="*/ 0 h 1422054"/>
              <a:gd name="connsiteX2" fmla="*/ 2806701 w 2806701"/>
              <a:gd name="connsiteY2" fmla="*/ 1422051 h 1422054"/>
              <a:gd name="connsiteX3" fmla="*/ 0 w 2806701"/>
              <a:gd name="connsiteY3" fmla="*/ 1422054 h 1422054"/>
            </a:gdLst>
            <a:ahLst/>
            <a:cxnLst>
              <a:cxn ang="0">
                <a:pos x="connsiteX0" y="connsiteY0"/>
              </a:cxn>
              <a:cxn ang="0">
                <a:pos x="connsiteX1" y="connsiteY1"/>
              </a:cxn>
              <a:cxn ang="0">
                <a:pos x="connsiteX2" y="connsiteY2"/>
              </a:cxn>
              <a:cxn ang="0">
                <a:pos x="connsiteX3" y="connsiteY3"/>
              </a:cxn>
            </a:cxnLst>
            <a:rect l="l" t="t" r="r" b="b"/>
            <a:pathLst>
              <a:path w="2806701" h="1422054">
                <a:moveTo>
                  <a:pt x="0" y="1422054"/>
                </a:moveTo>
                <a:lnTo>
                  <a:pt x="1429809" y="0"/>
                </a:lnTo>
                <a:lnTo>
                  <a:pt x="2806701" y="1422051"/>
                </a:lnTo>
                <a:lnTo>
                  <a:pt x="0" y="1422054"/>
                </a:lnTo>
                <a:close/>
              </a:path>
            </a:pathLst>
          </a:custGeom>
          <a:pattFill prst="dkHorz">
            <a:fgClr>
              <a:schemeClr val="accent1"/>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2" name="Picture 1" descr="PSEGLI_Tag_1c_v_rev.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12374" y="5653133"/>
            <a:ext cx="3040874" cy="1141714"/>
          </a:xfrm>
          <a:prstGeom prst="rect">
            <a:avLst/>
          </a:prstGeom>
        </p:spPr>
      </p:pic>
    </p:spTree>
    <p:extLst>
      <p:ext uri="{BB962C8B-B14F-4D97-AF65-F5344CB8AC3E}">
        <p14:creationId xmlns:p14="http://schemas.microsoft.com/office/powerpoint/2010/main" val="110378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228600" y="868681"/>
            <a:ext cx="8747760" cy="45719"/>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709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_Special Content">
    <p:bg>
      <p:bgRef idx="1001">
        <a:schemeClr val="bg1"/>
      </p:bgRef>
    </p:bg>
    <p:spTree>
      <p:nvGrpSpPr>
        <p:cNvPr id="1" name=""/>
        <p:cNvGrpSpPr/>
        <p:nvPr/>
      </p:nvGrpSpPr>
      <p:grpSpPr>
        <a:xfrm>
          <a:off x="0" y="0"/>
          <a:ext cx="0" cy="0"/>
          <a:chOff x="0" y="0"/>
          <a:chExt cx="0" cy="0"/>
        </a:xfrm>
      </p:grpSpPr>
      <p:sp>
        <p:nvSpPr>
          <p:cNvPr id="11" name="Title 1"/>
          <p:cNvSpPr txBox="1">
            <a:spLocks/>
          </p:cNvSpPr>
          <p:nvPr userDrawn="1"/>
        </p:nvSpPr>
        <p:spPr>
          <a:xfrm>
            <a:off x="594360" y="411480"/>
            <a:ext cx="8229600" cy="2331720"/>
          </a:xfrm>
          <a:prstGeom prst="rect">
            <a:avLst/>
          </a:prstGeom>
        </p:spPr>
        <p:txBody>
          <a:bodyPr vert="horz" lIns="0" tIns="0" rIns="0" bIns="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a:lnSpc>
                <a:spcPts val="4600"/>
              </a:lnSpc>
            </a:pPr>
            <a:r>
              <a:rPr lang="en-US" sz="3600" b="0" kern="1200" dirty="0">
                <a:solidFill>
                  <a:srgbClr val="434342"/>
                </a:solidFill>
                <a:latin typeface="+mn-lt"/>
                <a:ea typeface="+mj-ea"/>
                <a:cs typeface="Times"/>
              </a:rPr>
              <a:t>use this</a:t>
            </a:r>
          </a:p>
          <a:p>
            <a:pPr>
              <a:lnSpc>
                <a:spcPts val="4400"/>
              </a:lnSpc>
            </a:pPr>
            <a:r>
              <a:rPr lang="en-US" sz="4800" b="0" kern="1200" dirty="0">
                <a:solidFill>
                  <a:schemeClr val="accent2"/>
                </a:solidFill>
                <a:latin typeface="+mn-lt"/>
                <a:ea typeface="+mj-ea"/>
                <a:cs typeface="Times"/>
              </a:rPr>
              <a:t>format</a:t>
            </a:r>
            <a:endParaRPr lang="en-US" sz="3600" b="0" kern="1200" dirty="0">
              <a:solidFill>
                <a:schemeClr val="accent2"/>
              </a:solidFill>
              <a:latin typeface="+mn-lt"/>
              <a:ea typeface="+mj-ea"/>
              <a:cs typeface="Times"/>
            </a:endParaRPr>
          </a:p>
          <a:p>
            <a:pPr>
              <a:lnSpc>
                <a:spcPts val="4400"/>
              </a:lnSpc>
            </a:pPr>
            <a:r>
              <a:rPr lang="en-US" sz="3600" b="0" kern="1200" dirty="0">
                <a:solidFill>
                  <a:schemeClr val="tx2"/>
                </a:solidFill>
                <a:latin typeface="+mn-lt"/>
                <a:ea typeface="+mj-ea"/>
                <a:cs typeface="Times"/>
              </a:rPr>
              <a:t>as an alternate</a:t>
            </a:r>
          </a:p>
          <a:p>
            <a:pPr>
              <a:lnSpc>
                <a:spcPts val="4400"/>
              </a:lnSpc>
            </a:pPr>
            <a:r>
              <a:rPr lang="en-US" sz="3600" b="0" kern="1200" dirty="0">
                <a:solidFill>
                  <a:schemeClr val="tx2"/>
                </a:solidFill>
                <a:latin typeface="+mn-lt"/>
                <a:ea typeface="+mj-ea"/>
                <a:cs typeface="Times"/>
              </a:rPr>
              <a:t>layout</a:t>
            </a:r>
          </a:p>
        </p:txBody>
      </p:sp>
      <p:sp>
        <p:nvSpPr>
          <p:cNvPr id="12" name="Subtitle 2"/>
          <p:cNvSpPr txBox="1">
            <a:spLocks/>
          </p:cNvSpPr>
          <p:nvPr userDrawn="1"/>
        </p:nvSpPr>
        <p:spPr>
          <a:xfrm>
            <a:off x="594360" y="2743199"/>
            <a:ext cx="8229600" cy="1457297"/>
          </a:xfrm>
          <a:prstGeom prst="rect">
            <a:avLst/>
          </a:prstGeom>
        </p:spPr>
        <p:txBody>
          <a:bodyPr vert="horz" lIns="0" tIns="0" rIns="0" bIns="0" rtlCol="0">
            <a:norm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pPr>
              <a:lnSpc>
                <a:spcPts val="2800"/>
              </a:lnSpc>
              <a:spcBef>
                <a:spcPts val="0"/>
              </a:spcBef>
            </a:pPr>
            <a:r>
              <a:rPr lang="en-US" sz="1800" dirty="0">
                <a:solidFill>
                  <a:schemeClr val="bg1">
                    <a:lumMod val="65000"/>
                  </a:schemeClr>
                </a:solidFill>
              </a:rPr>
              <a:t>… when looking to</a:t>
            </a:r>
          </a:p>
          <a:p>
            <a:pPr>
              <a:lnSpc>
                <a:spcPts val="2800"/>
              </a:lnSpc>
              <a:spcBef>
                <a:spcPts val="0"/>
              </a:spcBef>
            </a:pPr>
            <a:r>
              <a:rPr lang="en-US" sz="1800" dirty="0">
                <a:solidFill>
                  <a:schemeClr val="bg1">
                    <a:lumMod val="65000"/>
                  </a:schemeClr>
                </a:solidFill>
              </a:rPr>
              <a:t>create emphasis. Insert large</a:t>
            </a:r>
          </a:p>
          <a:p>
            <a:pPr>
              <a:lnSpc>
                <a:spcPts val="2800"/>
              </a:lnSpc>
              <a:spcBef>
                <a:spcPts val="0"/>
              </a:spcBef>
            </a:pPr>
            <a:r>
              <a:rPr lang="en-US" sz="1800" dirty="0">
                <a:solidFill>
                  <a:schemeClr val="bg1">
                    <a:lumMod val="65000"/>
                  </a:schemeClr>
                </a:solidFill>
              </a:rPr>
              <a:t>photo, chart, etc., on</a:t>
            </a:r>
            <a:r>
              <a:rPr lang="en-US" sz="1800" baseline="0" dirty="0">
                <a:solidFill>
                  <a:schemeClr val="bg1">
                    <a:lumMod val="65000"/>
                  </a:schemeClr>
                </a:solidFill>
              </a:rPr>
              <a:t> right</a:t>
            </a:r>
          </a:p>
          <a:p>
            <a:pPr>
              <a:lnSpc>
                <a:spcPts val="2800"/>
              </a:lnSpc>
              <a:spcBef>
                <a:spcPts val="0"/>
              </a:spcBef>
            </a:pPr>
            <a:endParaRPr lang="en-US" sz="2400" dirty="0">
              <a:solidFill>
                <a:schemeClr val="bg1">
                  <a:lumMod val="65000"/>
                </a:schemeClr>
              </a:solidFill>
            </a:endParaRPr>
          </a:p>
        </p:txBody>
      </p:sp>
      <p:sp>
        <p:nvSpPr>
          <p:cNvPr id="5"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chemeClr val="bg1"/>
                </a:solidFill>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_Body_plain">
    <p:spTree>
      <p:nvGrpSpPr>
        <p:cNvPr id="1" name=""/>
        <p:cNvGrpSpPr/>
        <p:nvPr/>
      </p:nvGrpSpPr>
      <p:grpSpPr>
        <a:xfrm>
          <a:off x="0" y="0"/>
          <a:ext cx="0" cy="0"/>
          <a:chOff x="0" y="0"/>
          <a:chExt cx="0" cy="0"/>
        </a:xfrm>
      </p:grpSpPr>
      <p:sp>
        <p:nvSpPr>
          <p:cNvPr id="10" name="Title Placeholder 14"/>
          <p:cNvSpPr>
            <a:spLocks noGrp="1"/>
          </p:cNvSpPr>
          <p:nvPr>
            <p:ph type="title"/>
          </p:nvPr>
        </p:nvSpPr>
        <p:spPr>
          <a:xfrm>
            <a:off x="594360" y="118872"/>
            <a:ext cx="8229600" cy="914400"/>
          </a:xfrm>
          <a:prstGeom prst="rect">
            <a:avLst/>
          </a:prstGeom>
        </p:spPr>
        <p:txBody>
          <a:bodyPr vert="horz" lIns="0" tIns="0" rIns="0" bIns="0" rtlCol="0" anchor="b" anchorCtr="0">
            <a:noAutofit/>
          </a:bodyPr>
          <a:lstStyle>
            <a:lvl1pPr>
              <a:defRPr>
                <a:solidFill>
                  <a:srgbClr val="F96A1B"/>
                </a:solidFill>
              </a:defRPr>
            </a:lvl1pPr>
          </a:lstStyle>
          <a:p>
            <a:r>
              <a:rPr lang="en-US"/>
              <a:t>Click to edit Master title style</a:t>
            </a:r>
            <a:endParaRPr lang="en-US" dirty="0"/>
          </a:p>
        </p:txBody>
      </p:sp>
      <p:sp>
        <p:nvSpPr>
          <p:cNvPr id="11" name="Text Placeholder 15"/>
          <p:cNvSpPr>
            <a:spLocks noGrp="1"/>
          </p:cNvSpPr>
          <p:nvPr>
            <p:ph idx="1"/>
          </p:nvPr>
        </p:nvSpPr>
        <p:spPr>
          <a:xfrm>
            <a:off x="594360" y="1234440"/>
            <a:ext cx="8229600" cy="4572000"/>
          </a:xfrm>
          <a:prstGeom prst="rect">
            <a:avLst/>
          </a:prstGeom>
        </p:spPr>
        <p:txBody>
          <a:bodyPr vert="horz" lIns="0" tIns="0" rIns="0" bIns="0" rtlCol="0">
            <a:noAutofit/>
          </a:bodyPr>
          <a:lstStyle>
            <a:lvl1pPr>
              <a:defRPr b="0">
                <a:solidFill>
                  <a:schemeClr val="tx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7"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chemeClr val="bg1"/>
                </a:solidFill>
              </a:defRPr>
            </a:lvl1pPr>
          </a:lstStyle>
          <a:p>
            <a:endParaRPr lang="en-US" dirty="0"/>
          </a:p>
        </p:txBody>
      </p:sp>
    </p:spTree>
    <p:extLst>
      <p:ext uri="{BB962C8B-B14F-4D97-AF65-F5344CB8AC3E}">
        <p14:creationId xmlns:p14="http://schemas.microsoft.com/office/powerpoint/2010/main" val="291948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_Body_bulleted">
    <p:spTree>
      <p:nvGrpSpPr>
        <p:cNvPr id="1" name=""/>
        <p:cNvGrpSpPr/>
        <p:nvPr/>
      </p:nvGrpSpPr>
      <p:grpSpPr>
        <a:xfrm>
          <a:off x="0" y="0"/>
          <a:ext cx="0" cy="0"/>
          <a:chOff x="0" y="0"/>
          <a:chExt cx="0" cy="0"/>
        </a:xfrm>
      </p:grpSpPr>
      <p:sp>
        <p:nvSpPr>
          <p:cNvPr id="10" name="Title Placeholder 14"/>
          <p:cNvSpPr>
            <a:spLocks noGrp="1"/>
          </p:cNvSpPr>
          <p:nvPr>
            <p:ph type="title"/>
          </p:nvPr>
        </p:nvSpPr>
        <p:spPr>
          <a:xfrm>
            <a:off x="594360" y="118872"/>
            <a:ext cx="8229600" cy="914400"/>
          </a:xfrm>
          <a:prstGeom prst="rect">
            <a:avLst/>
          </a:prstGeom>
        </p:spPr>
        <p:txBody>
          <a:bodyPr vert="horz" lIns="0" tIns="0" rIns="0" bIns="0" rtlCol="0" anchor="b" anchorCtr="0">
            <a:noAutofit/>
          </a:bodyPr>
          <a:lstStyle>
            <a:lvl1pPr>
              <a:defRPr>
                <a:solidFill>
                  <a:srgbClr val="F96A1B"/>
                </a:solidFill>
              </a:defRPr>
            </a:lvl1pPr>
          </a:lstStyle>
          <a:p>
            <a:r>
              <a:rPr lang="en-US"/>
              <a:t>Click to edit Master title style</a:t>
            </a:r>
            <a:endParaRPr lang="en-US" dirty="0"/>
          </a:p>
        </p:txBody>
      </p:sp>
      <p:sp>
        <p:nvSpPr>
          <p:cNvPr id="11" name="Text Placeholder 15"/>
          <p:cNvSpPr>
            <a:spLocks noGrp="1"/>
          </p:cNvSpPr>
          <p:nvPr>
            <p:ph idx="1" hasCustomPrompt="1"/>
          </p:nvPr>
        </p:nvSpPr>
        <p:spPr>
          <a:xfrm>
            <a:off x="594360" y="1234440"/>
            <a:ext cx="8229600" cy="4572000"/>
          </a:xfrm>
          <a:prstGeom prst="rect">
            <a:avLst/>
          </a:prstGeom>
        </p:spPr>
        <p:txBody>
          <a:bodyPr vert="horz" lIns="0" tIns="0" rIns="0" bIns="0" rtlCol="0">
            <a:noAutofit/>
          </a:bodyPr>
          <a:lstStyle>
            <a:lvl1pPr>
              <a:defRPr b="0">
                <a:solidFill>
                  <a:schemeClr val="tx2"/>
                </a:solidFill>
              </a:defRPr>
            </a:lvl1pPr>
            <a:lvl2pPr indent="-228600">
              <a:defRPr>
                <a:solidFill>
                  <a:schemeClr val="tx2"/>
                </a:solidFill>
              </a:defRPr>
            </a:lvl2pPr>
            <a:lvl3pPr marL="457200" indent="-228600">
              <a:defRPr>
                <a:solidFill>
                  <a:schemeClr val="tx2"/>
                </a:solidFill>
              </a:defRPr>
            </a:lvl3pPr>
            <a:lvl4pPr marL="685800" indent="-228600">
              <a:defRPr>
                <a:solidFill>
                  <a:schemeClr val="tx2"/>
                </a:solidFill>
              </a:defRPr>
            </a:lvl4pPr>
            <a:lvl5pPr marL="914400" indent="-228600">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chemeClr val="bg1"/>
                </a:solidFill>
              </a:defRPr>
            </a:lvl1pPr>
          </a:lstStyle>
          <a:p>
            <a:endParaRPr lang="en-US" dirty="0"/>
          </a:p>
        </p:txBody>
      </p:sp>
    </p:spTree>
    <p:extLst>
      <p:ext uri="{BB962C8B-B14F-4D97-AF65-F5344CB8AC3E}">
        <p14:creationId xmlns:p14="http://schemas.microsoft.com/office/powerpoint/2010/main" val="396362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_Body_numbered/alpha">
    <p:spTree>
      <p:nvGrpSpPr>
        <p:cNvPr id="1" name=""/>
        <p:cNvGrpSpPr/>
        <p:nvPr/>
      </p:nvGrpSpPr>
      <p:grpSpPr>
        <a:xfrm>
          <a:off x="0" y="0"/>
          <a:ext cx="0" cy="0"/>
          <a:chOff x="0" y="0"/>
          <a:chExt cx="0" cy="0"/>
        </a:xfrm>
      </p:grpSpPr>
      <p:sp>
        <p:nvSpPr>
          <p:cNvPr id="10" name="Title Placeholder 14"/>
          <p:cNvSpPr>
            <a:spLocks noGrp="1"/>
          </p:cNvSpPr>
          <p:nvPr>
            <p:ph type="title"/>
          </p:nvPr>
        </p:nvSpPr>
        <p:spPr>
          <a:xfrm>
            <a:off x="594360" y="118872"/>
            <a:ext cx="8229600" cy="914400"/>
          </a:xfrm>
          <a:prstGeom prst="rect">
            <a:avLst/>
          </a:prstGeom>
        </p:spPr>
        <p:txBody>
          <a:bodyPr vert="horz" lIns="0" tIns="0" rIns="0" bIns="0" rtlCol="0" anchor="b" anchorCtr="0">
            <a:noAutofit/>
          </a:bodyPr>
          <a:lstStyle>
            <a:lvl1pPr>
              <a:defRPr>
                <a:solidFill>
                  <a:srgbClr val="F96A1B"/>
                </a:solidFill>
              </a:defRPr>
            </a:lvl1pPr>
          </a:lstStyle>
          <a:p>
            <a:r>
              <a:rPr lang="en-US"/>
              <a:t>Click to edit Master title style</a:t>
            </a:r>
            <a:endParaRPr lang="en-US" dirty="0"/>
          </a:p>
        </p:txBody>
      </p:sp>
      <p:sp>
        <p:nvSpPr>
          <p:cNvPr id="11" name="Text Placeholder 15"/>
          <p:cNvSpPr>
            <a:spLocks noGrp="1"/>
          </p:cNvSpPr>
          <p:nvPr>
            <p:ph idx="1" hasCustomPrompt="1"/>
          </p:nvPr>
        </p:nvSpPr>
        <p:spPr>
          <a:xfrm>
            <a:off x="594360" y="1234440"/>
            <a:ext cx="8229600" cy="4572000"/>
          </a:xfrm>
          <a:prstGeom prst="rect">
            <a:avLst/>
          </a:prstGeom>
        </p:spPr>
        <p:txBody>
          <a:bodyPr vert="horz" lIns="0" tIns="0" rIns="0" bIns="0" rtlCol="0">
            <a:noAutofit/>
          </a:bodyPr>
          <a:lstStyle>
            <a:lvl1pPr>
              <a:defRPr b="0">
                <a:solidFill>
                  <a:schemeClr val="tx2"/>
                </a:solidFill>
              </a:defRPr>
            </a:lvl1pPr>
            <a:lvl2pPr marL="320040" indent="-320040">
              <a:buSzPct val="80000"/>
              <a:buFont typeface="+mj-lt"/>
              <a:buAutoNum type="arabicPeriod"/>
              <a:defRPr sz="2800" baseline="0">
                <a:solidFill>
                  <a:schemeClr val="tx2"/>
                </a:solidFill>
              </a:defRPr>
            </a:lvl2pPr>
            <a:lvl3pPr marL="594360" indent="-228600">
              <a:buClr>
                <a:schemeClr val="bg1">
                  <a:lumMod val="65000"/>
                </a:schemeClr>
              </a:buClr>
              <a:buSzPct val="80000"/>
              <a:buFont typeface="+mj-lt"/>
              <a:buAutoNum type="alphaLcPeriod"/>
              <a:defRPr>
                <a:solidFill>
                  <a:schemeClr val="tx2"/>
                </a:solidFill>
              </a:defRPr>
            </a:lvl3pPr>
            <a:lvl4pPr marL="781050" indent="-228600">
              <a:buClr>
                <a:schemeClr val="bg1">
                  <a:lumMod val="65000"/>
                </a:schemeClr>
              </a:buClr>
              <a:buSzPct val="80000"/>
              <a:buFont typeface="+mj-lt"/>
              <a:buAutoNum type="alphaLcPeriod"/>
              <a:tabLst/>
              <a:defRPr baseline="0">
                <a:solidFill>
                  <a:schemeClr val="tx2"/>
                </a:solidFill>
              </a:defRPr>
            </a:lvl4pPr>
            <a:lvl5pPr marL="1051560" indent="-228600">
              <a:buClr>
                <a:schemeClr val="bg1">
                  <a:lumMod val="65000"/>
                </a:schemeClr>
              </a:buClr>
              <a:buSzPct val="80000"/>
              <a:buFont typeface="+mj-lt"/>
              <a:buAutoNum type="alphaLcPeriod"/>
              <a:defRPr sz="1800">
                <a:solidFill>
                  <a:schemeClr val="tx2"/>
                </a:solidFill>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7"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chemeClr val="bg1"/>
                </a:solidFill>
              </a:defRPr>
            </a:lvl1pPr>
          </a:lstStyle>
          <a:p>
            <a:endParaRPr lang="en-US" dirty="0"/>
          </a:p>
        </p:txBody>
      </p:sp>
    </p:spTree>
    <p:extLst>
      <p:ext uri="{BB962C8B-B14F-4D97-AF65-F5344CB8AC3E}">
        <p14:creationId xmlns:p14="http://schemas.microsoft.com/office/powerpoint/2010/main" val="68745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_Body_2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60" y="118872"/>
            <a:ext cx="8229600" cy="914400"/>
          </a:xfrm>
          <a:prstGeom prst="rect">
            <a:avLst/>
          </a:prstGeom>
        </p:spPr>
        <p:txBody>
          <a:bodyPr lIns="0" tIns="0" rIns="0" bIns="0" anchor="b" anchorCtr="0"/>
          <a:lstStyle>
            <a:lvl1pPr>
              <a:defRPr sz="4000" cap="none">
                <a:solidFill>
                  <a:srgbClr val="F96A1B"/>
                </a:solidFill>
              </a:defRPr>
            </a:lvl1pPr>
          </a:lstStyle>
          <a:p>
            <a:r>
              <a:rPr lang="en-US" dirty="0"/>
              <a:t>Click to edit master title style</a:t>
            </a:r>
          </a:p>
        </p:txBody>
      </p:sp>
      <p:sp>
        <p:nvSpPr>
          <p:cNvPr id="3" name="Text Placeholder 2"/>
          <p:cNvSpPr>
            <a:spLocks noGrp="1"/>
          </p:cNvSpPr>
          <p:nvPr>
            <p:ph type="body" idx="1"/>
          </p:nvPr>
        </p:nvSpPr>
        <p:spPr>
          <a:xfrm>
            <a:off x="596900" y="1234440"/>
            <a:ext cx="3657600" cy="594360"/>
          </a:xfrm>
          <a:prstGeom prst="rect">
            <a:avLst/>
          </a:prstGeom>
          <a:solidFill>
            <a:schemeClr val="accent1"/>
          </a:solidFill>
          <a:ln>
            <a:noFill/>
          </a:ln>
        </p:spPr>
        <p:txBody>
          <a:bodyPr lIns="91440" tIns="45720" rIns="91440" bIns="45720" anchor="ctr" anchorCtr="0">
            <a:normAutofit/>
          </a:bodyPr>
          <a:lstStyle>
            <a:lvl1pPr marL="0" indent="0">
              <a:buNone/>
              <a:defRPr lang="en-US" sz="1400" b="0" kern="1200" cap="all" spc="400" baseline="0" dirty="0" smtClean="0">
                <a:solidFill>
                  <a:schemeClr val="bg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14" name="Text Placeholder 13"/>
          <p:cNvSpPr>
            <a:spLocks noGrp="1"/>
          </p:cNvSpPr>
          <p:nvPr>
            <p:ph type="body" sz="quarter" idx="13"/>
          </p:nvPr>
        </p:nvSpPr>
        <p:spPr>
          <a:xfrm>
            <a:off x="596901" y="1947672"/>
            <a:ext cx="3657600" cy="4187356"/>
          </a:xfrm>
        </p:spPr>
        <p:txBody>
          <a:bodyPr/>
          <a:lstStyle>
            <a:lvl1pPr>
              <a:defRPr sz="2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14"/>
          </p:nvPr>
        </p:nvSpPr>
        <p:spPr>
          <a:xfrm>
            <a:off x="4889500" y="1234440"/>
            <a:ext cx="3657600" cy="594360"/>
          </a:xfrm>
          <a:prstGeom prst="rect">
            <a:avLst/>
          </a:prstGeom>
          <a:solidFill>
            <a:srgbClr val="797B7E"/>
          </a:solidFill>
        </p:spPr>
        <p:txBody>
          <a:bodyPr lIns="91440" tIns="45720" rIns="91440" bIns="45720" anchor="ctr" anchorCtr="0">
            <a:normAutofit/>
          </a:bodyPr>
          <a:lstStyle>
            <a:lvl1pPr marL="0" indent="0">
              <a:buNone/>
              <a:defRPr lang="en-US" sz="1400" b="0" kern="1200" cap="all" spc="400" baseline="0" dirty="0" smtClean="0">
                <a:solidFill>
                  <a:srgbClr val="FFFFFF"/>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16" name="Text Placeholder 13"/>
          <p:cNvSpPr>
            <a:spLocks noGrp="1"/>
          </p:cNvSpPr>
          <p:nvPr>
            <p:ph type="body" sz="quarter" idx="15"/>
          </p:nvPr>
        </p:nvSpPr>
        <p:spPr>
          <a:xfrm>
            <a:off x="4889501" y="1947672"/>
            <a:ext cx="3657600" cy="4187356"/>
          </a:xfrm>
        </p:spPr>
        <p:txBody>
          <a:bodyPr/>
          <a:lstStyle>
            <a:lvl1pPr>
              <a:defRPr sz="2400">
                <a:solidFill>
                  <a:srgbClr val="434342"/>
                </a:solidFill>
              </a:defRPr>
            </a:lvl1pPr>
            <a:lvl2pPr>
              <a:defRPr>
                <a:solidFill>
                  <a:srgbClr val="434342"/>
                </a:solidFill>
              </a:defRPr>
            </a:lvl2pPr>
            <a:lvl3pPr>
              <a:defRPr>
                <a:solidFill>
                  <a:srgbClr val="434342"/>
                </a:solidFill>
              </a:defRPr>
            </a:lvl3pPr>
            <a:lvl4pPr>
              <a:defRPr>
                <a:solidFill>
                  <a:srgbClr val="434342"/>
                </a:solidFill>
              </a:defRPr>
            </a:lvl4pPr>
            <a:lvl5pPr>
              <a:defRPr>
                <a:solidFill>
                  <a:srgbClr val="434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rgbClr val="FFFFFF"/>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_Body_blank">
    <p:spTree>
      <p:nvGrpSpPr>
        <p:cNvPr id="1" name=""/>
        <p:cNvGrpSpPr/>
        <p:nvPr/>
      </p:nvGrpSpPr>
      <p:grpSpPr>
        <a:xfrm>
          <a:off x="0" y="0"/>
          <a:ext cx="0" cy="0"/>
          <a:chOff x="0" y="0"/>
          <a:chExt cx="0" cy="0"/>
        </a:xfrm>
      </p:grpSpPr>
      <p:sp>
        <p:nvSpPr>
          <p:cNvPr id="2" name="Title 1"/>
          <p:cNvSpPr>
            <a:spLocks noGrp="1"/>
          </p:cNvSpPr>
          <p:nvPr>
            <p:ph type="title"/>
          </p:nvPr>
        </p:nvSpPr>
        <p:spPr>
          <a:xfrm>
            <a:off x="594360" y="118872"/>
            <a:ext cx="8229600" cy="914400"/>
          </a:xfrm>
          <a:prstGeom prst="rect">
            <a:avLst/>
          </a:prstGeom>
        </p:spPr>
        <p:txBody>
          <a:bodyPr vert="horz" anchor="b" anchorCtr="0"/>
          <a:lstStyle>
            <a:lvl1pPr>
              <a:defRPr>
                <a:solidFill>
                  <a:srgbClr val="F96A1B"/>
                </a:solidFill>
              </a:defRPr>
            </a:lvl1pPr>
          </a:lstStyle>
          <a:p>
            <a:r>
              <a:rPr lang="en-US"/>
              <a:t>Click to edit Master title style</a:t>
            </a:r>
            <a:endParaRPr lang="en-US" dirty="0"/>
          </a:p>
        </p:txBody>
      </p:sp>
      <p:sp>
        <p:nvSpPr>
          <p:cNvPr id="5"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chemeClr val="bg1"/>
                </a:solidFill>
              </a:defRPr>
            </a:lvl1pPr>
          </a:lstStyle>
          <a:p>
            <a:endParaRPr lang="en-US" dirty="0"/>
          </a:p>
        </p:txBody>
      </p:sp>
    </p:spTree>
    <p:extLst>
      <p:ext uri="{BB962C8B-B14F-4D97-AF65-F5344CB8AC3E}">
        <p14:creationId xmlns:p14="http://schemas.microsoft.com/office/powerpoint/2010/main" val="30027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_Body_blank/rule">
    <p:spTree>
      <p:nvGrpSpPr>
        <p:cNvPr id="1" name=""/>
        <p:cNvGrpSpPr/>
        <p:nvPr/>
      </p:nvGrpSpPr>
      <p:grpSpPr>
        <a:xfrm>
          <a:off x="0" y="0"/>
          <a:ext cx="0" cy="0"/>
          <a:chOff x="0" y="0"/>
          <a:chExt cx="0" cy="0"/>
        </a:xfrm>
      </p:grpSpPr>
      <p:sp>
        <p:nvSpPr>
          <p:cNvPr id="2" name="Title 1"/>
          <p:cNvSpPr>
            <a:spLocks noGrp="1"/>
          </p:cNvSpPr>
          <p:nvPr>
            <p:ph type="title"/>
          </p:nvPr>
        </p:nvSpPr>
        <p:spPr>
          <a:xfrm>
            <a:off x="594360" y="118872"/>
            <a:ext cx="8229600" cy="914400"/>
          </a:xfrm>
          <a:prstGeom prst="rect">
            <a:avLst/>
          </a:prstGeom>
        </p:spPr>
        <p:txBody>
          <a:bodyPr vert="horz" anchor="b" anchorCtr="0"/>
          <a:lstStyle>
            <a:lvl1pPr>
              <a:defRPr>
                <a:solidFill>
                  <a:srgbClr val="F96A1B"/>
                </a:solidFill>
              </a:defRPr>
            </a:lvl1pPr>
          </a:lstStyle>
          <a:p>
            <a:r>
              <a:rPr lang="en-US"/>
              <a:t>Click to edit Master title style</a:t>
            </a:r>
            <a:endParaRPr lang="en-US" dirty="0"/>
          </a:p>
        </p:txBody>
      </p:sp>
      <p:sp>
        <p:nvSpPr>
          <p:cNvPr id="5"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chemeClr val="bg1"/>
                </a:solidFill>
              </a:defRPr>
            </a:lvl1pPr>
          </a:lstStyle>
          <a:p>
            <a:endParaRPr lang="en-US" dirty="0"/>
          </a:p>
        </p:txBody>
      </p:sp>
      <p:cxnSp>
        <p:nvCxnSpPr>
          <p:cNvPr id="4" name="Straight Connector 3"/>
          <p:cNvCxnSpPr/>
          <p:nvPr userDrawn="1"/>
        </p:nvCxnSpPr>
        <p:spPr>
          <a:xfrm>
            <a:off x="204261" y="1181112"/>
            <a:ext cx="87388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34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_Table_sample ">
    <p:spTree>
      <p:nvGrpSpPr>
        <p:cNvPr id="1" name=""/>
        <p:cNvGrpSpPr/>
        <p:nvPr/>
      </p:nvGrpSpPr>
      <p:grpSpPr>
        <a:xfrm>
          <a:off x="0" y="0"/>
          <a:ext cx="0" cy="0"/>
          <a:chOff x="0" y="0"/>
          <a:chExt cx="0" cy="0"/>
        </a:xfrm>
      </p:grpSpPr>
      <p:sp>
        <p:nvSpPr>
          <p:cNvPr id="2" name="Title 1"/>
          <p:cNvSpPr>
            <a:spLocks noGrp="1"/>
          </p:cNvSpPr>
          <p:nvPr>
            <p:ph type="title"/>
          </p:nvPr>
        </p:nvSpPr>
        <p:spPr>
          <a:xfrm>
            <a:off x="594360" y="118872"/>
            <a:ext cx="8229600" cy="914400"/>
          </a:xfrm>
          <a:prstGeom prst="rect">
            <a:avLst/>
          </a:prstGeom>
        </p:spPr>
        <p:txBody>
          <a:bodyPr vert="horz" anchor="b" anchorCtr="0"/>
          <a:lstStyle>
            <a:lvl1pPr>
              <a:defRPr>
                <a:solidFill>
                  <a:srgbClr val="F96A1B"/>
                </a:solidFill>
              </a:defRPr>
            </a:lvl1pPr>
          </a:lstStyle>
          <a:p>
            <a:r>
              <a:rPr lang="en-US"/>
              <a:t>Click to edit Master title style</a:t>
            </a:r>
            <a:endParaRPr lang="en-US" dirty="0"/>
          </a:p>
        </p:txBody>
      </p:sp>
      <p:sp>
        <p:nvSpPr>
          <p:cNvPr id="5" name="Footer Placeholder 4"/>
          <p:cNvSpPr>
            <a:spLocks noGrp="1"/>
          </p:cNvSpPr>
          <p:nvPr>
            <p:ph type="ftr" sz="quarter" idx="3"/>
          </p:nvPr>
        </p:nvSpPr>
        <p:spPr>
          <a:xfrm>
            <a:off x="3825875" y="6502648"/>
            <a:ext cx="4724400" cy="274320"/>
          </a:xfrm>
          <a:prstGeom prst="rect">
            <a:avLst/>
          </a:prstGeom>
        </p:spPr>
        <p:txBody>
          <a:bodyPr vert="horz" lIns="0" tIns="0" rIns="0" bIns="0" rtlCol="0" anchor="ctr"/>
          <a:lstStyle>
            <a:lvl1pPr algn="r">
              <a:defRPr sz="1000" cap="all" spc="200" baseline="0">
                <a:solidFill>
                  <a:schemeClr val="bg1"/>
                </a:solidFill>
              </a:defRPr>
            </a:lvl1pPr>
          </a:lstStyle>
          <a:p>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val="4096607023"/>
              </p:ext>
            </p:extLst>
          </p:nvPr>
        </p:nvGraphicFramePr>
        <p:xfrm>
          <a:off x="609601" y="1234440"/>
          <a:ext cx="8293099" cy="4723334"/>
        </p:xfrm>
        <a:graphic>
          <a:graphicData uri="http://schemas.openxmlformats.org/drawingml/2006/table">
            <a:tbl>
              <a:tblPr firstRow="1" bandRow="1">
                <a:tableStyleId>{93296810-A885-4BE3-A3E7-6D5BEEA58F35}</a:tableStyleId>
              </a:tblPr>
              <a:tblGrid>
                <a:gridCol w="1770589">
                  <a:extLst>
                    <a:ext uri="{9D8B030D-6E8A-4147-A177-3AD203B41FA5}">
                      <a16:colId xmlns:a16="http://schemas.microsoft.com/office/drawing/2014/main" val="20000"/>
                    </a:ext>
                  </a:extLst>
                </a:gridCol>
                <a:gridCol w="1838933">
                  <a:extLst>
                    <a:ext uri="{9D8B030D-6E8A-4147-A177-3AD203B41FA5}">
                      <a16:colId xmlns:a16="http://schemas.microsoft.com/office/drawing/2014/main" val="20001"/>
                    </a:ext>
                  </a:extLst>
                </a:gridCol>
                <a:gridCol w="2846290">
                  <a:extLst>
                    <a:ext uri="{9D8B030D-6E8A-4147-A177-3AD203B41FA5}">
                      <a16:colId xmlns:a16="http://schemas.microsoft.com/office/drawing/2014/main" val="20002"/>
                    </a:ext>
                  </a:extLst>
                </a:gridCol>
                <a:gridCol w="1837287">
                  <a:extLst>
                    <a:ext uri="{9D8B030D-6E8A-4147-A177-3AD203B41FA5}">
                      <a16:colId xmlns:a16="http://schemas.microsoft.com/office/drawing/2014/main" val="20003"/>
                    </a:ext>
                  </a:extLst>
                </a:gridCol>
              </a:tblGrid>
              <a:tr h="612032">
                <a:tc>
                  <a:txBody>
                    <a:bodyPr/>
                    <a:lstStyle/>
                    <a:p>
                      <a:r>
                        <a:rPr lang="en-US" sz="2400" dirty="0">
                          <a:latin typeface="+mj-lt"/>
                        </a:rPr>
                        <a:t>Title</a:t>
                      </a:r>
                    </a:p>
                  </a:txBody>
                  <a:tcPr anchor="ctr">
                    <a:solidFill>
                      <a:srgbClr val="797B7E"/>
                    </a:solidFill>
                  </a:tcPr>
                </a:tc>
                <a:tc>
                  <a:txBody>
                    <a:bodyPr/>
                    <a:lstStyle/>
                    <a:p>
                      <a:r>
                        <a:rPr lang="en-US" sz="2400" dirty="0">
                          <a:latin typeface="+mj-lt"/>
                        </a:rPr>
                        <a:t>Title</a:t>
                      </a:r>
                    </a:p>
                  </a:txBody>
                  <a:tcPr anchor="ctr">
                    <a:solidFill>
                      <a:srgbClr val="797B7E"/>
                    </a:solidFill>
                  </a:tcPr>
                </a:tc>
                <a:tc>
                  <a:txBody>
                    <a:bodyPr/>
                    <a:lstStyle/>
                    <a:p>
                      <a:endParaRPr lang="en-US" sz="2400" dirty="0"/>
                    </a:p>
                  </a:txBody>
                  <a:tcPr anchor="ctr">
                    <a:solidFill>
                      <a:srgbClr val="797B7E"/>
                    </a:solidFill>
                  </a:tcPr>
                </a:tc>
                <a:tc>
                  <a:txBody>
                    <a:bodyPr/>
                    <a:lstStyle/>
                    <a:p>
                      <a:r>
                        <a:rPr lang="en-US" sz="2400" b="0" dirty="0">
                          <a:latin typeface="+mj-lt"/>
                        </a:rPr>
                        <a:t>Title</a:t>
                      </a:r>
                    </a:p>
                  </a:txBody>
                  <a:tcPr anchor="ctr">
                    <a:solidFill>
                      <a:srgbClr val="797B7E"/>
                    </a:solidFill>
                  </a:tcPr>
                </a:tc>
                <a:extLst>
                  <a:ext uri="{0D108BD9-81ED-4DB2-BD59-A6C34878D82A}">
                    <a16:rowId xmlns:a16="http://schemas.microsoft.com/office/drawing/2014/main" val="10000"/>
                  </a:ext>
                </a:extLst>
              </a:tr>
              <a:tr h="414478">
                <a:tc>
                  <a:txBody>
                    <a:bodyPr/>
                    <a:lstStyle/>
                    <a:p>
                      <a:r>
                        <a:rPr lang="en-US" sz="1900" dirty="0">
                          <a:solidFill>
                            <a:schemeClr val="tx2"/>
                          </a:solidFill>
                        </a:rPr>
                        <a:t>text</a:t>
                      </a:r>
                    </a:p>
                  </a:txBody>
                  <a:tcPr>
                    <a:solidFill>
                      <a:schemeClr val="bg1">
                        <a:lumMod val="85000"/>
                      </a:schemeClr>
                    </a:solidFill>
                  </a:tcPr>
                </a:tc>
                <a:tc>
                  <a:txBody>
                    <a:bodyPr/>
                    <a:lstStyle/>
                    <a:p>
                      <a:endParaRPr lang="en-US" sz="1900" dirty="0">
                        <a:solidFill>
                          <a:schemeClr val="tx2"/>
                        </a:solidFill>
                      </a:endParaRPr>
                    </a:p>
                  </a:txBody>
                  <a:tcPr>
                    <a:solidFill>
                      <a:schemeClr val="bg1">
                        <a:lumMod val="85000"/>
                      </a:schemeClr>
                    </a:solidFill>
                  </a:tcPr>
                </a:tc>
                <a:tc>
                  <a:txBody>
                    <a:bodyPr/>
                    <a:lstStyle/>
                    <a:p>
                      <a:endParaRPr lang="en-US" sz="1900" dirty="0">
                        <a:solidFill>
                          <a:schemeClr val="tx2"/>
                        </a:solidFill>
                      </a:endParaRPr>
                    </a:p>
                  </a:txBody>
                  <a:tcPr>
                    <a:solidFill>
                      <a:schemeClr val="bg1">
                        <a:lumMod val="85000"/>
                      </a:schemeClr>
                    </a:solidFill>
                  </a:tcPr>
                </a:tc>
                <a:tc>
                  <a:txBody>
                    <a:bodyPr/>
                    <a:lstStyle/>
                    <a:p>
                      <a:endParaRPr lang="en-US" sz="1200" dirty="0">
                        <a:solidFill>
                          <a:schemeClr val="tx2"/>
                        </a:solidFill>
                      </a:endParaRPr>
                    </a:p>
                  </a:txBody>
                  <a:tcPr>
                    <a:solidFill>
                      <a:schemeClr val="bg1">
                        <a:lumMod val="85000"/>
                      </a:schemeClr>
                    </a:solidFill>
                  </a:tcPr>
                </a:tc>
                <a:extLst>
                  <a:ext uri="{0D108BD9-81ED-4DB2-BD59-A6C34878D82A}">
                    <a16:rowId xmlns:a16="http://schemas.microsoft.com/office/drawing/2014/main" val="10001"/>
                  </a:ext>
                </a:extLst>
              </a:tr>
              <a:tr h="414478">
                <a:tc>
                  <a:txBody>
                    <a:bodyPr/>
                    <a:lstStyle/>
                    <a:p>
                      <a:endParaRPr lang="en-US" sz="1900" dirty="0">
                        <a:solidFill>
                          <a:schemeClr val="tx2"/>
                        </a:solidFill>
                      </a:endParaRPr>
                    </a:p>
                  </a:txBody>
                  <a:tcPr>
                    <a:solidFill>
                      <a:schemeClr val="bg1">
                        <a:lumMod val="95000"/>
                      </a:schemeClr>
                    </a:solidFill>
                  </a:tcPr>
                </a:tc>
                <a:tc>
                  <a:txBody>
                    <a:bodyPr/>
                    <a:lstStyle/>
                    <a:p>
                      <a:endParaRPr lang="en-US" sz="1900" dirty="0">
                        <a:solidFill>
                          <a:schemeClr val="tx2"/>
                        </a:solidFill>
                      </a:endParaRPr>
                    </a:p>
                  </a:txBody>
                  <a:tcPr>
                    <a:solidFill>
                      <a:schemeClr val="bg1">
                        <a:lumMod val="95000"/>
                      </a:schemeClr>
                    </a:solidFill>
                  </a:tcPr>
                </a:tc>
                <a:tc>
                  <a:txBody>
                    <a:bodyPr/>
                    <a:lstStyle/>
                    <a:p>
                      <a:endParaRPr lang="en-US" sz="1900" dirty="0">
                        <a:solidFill>
                          <a:schemeClr val="tx2"/>
                        </a:solidFill>
                      </a:endParaRPr>
                    </a:p>
                  </a:txBody>
                  <a:tcPr>
                    <a:solidFill>
                      <a:schemeClr val="bg1">
                        <a:lumMod val="95000"/>
                      </a:schemeClr>
                    </a:solidFill>
                  </a:tcPr>
                </a:tc>
                <a:tc>
                  <a:txBody>
                    <a:bodyPr/>
                    <a:lstStyle/>
                    <a:p>
                      <a:endParaRPr lang="en-US" sz="1900" dirty="0">
                        <a:solidFill>
                          <a:schemeClr val="tx2"/>
                        </a:solidFill>
                      </a:endParaRPr>
                    </a:p>
                  </a:txBody>
                  <a:tcPr>
                    <a:solidFill>
                      <a:schemeClr val="bg1">
                        <a:lumMod val="95000"/>
                      </a:schemeClr>
                    </a:solidFill>
                  </a:tcPr>
                </a:tc>
                <a:extLst>
                  <a:ext uri="{0D108BD9-81ED-4DB2-BD59-A6C34878D82A}">
                    <a16:rowId xmlns:a16="http://schemas.microsoft.com/office/drawing/2014/main" val="10002"/>
                  </a:ext>
                </a:extLst>
              </a:tr>
              <a:tr h="414478">
                <a:tc>
                  <a:txBody>
                    <a:bodyPr/>
                    <a:lstStyle/>
                    <a:p>
                      <a:endParaRPr lang="en-US" sz="1900" dirty="0">
                        <a:solidFill>
                          <a:schemeClr val="tx2"/>
                        </a:solidFill>
                      </a:endParaRPr>
                    </a:p>
                  </a:txBody>
                  <a:tcPr>
                    <a:solidFill>
                      <a:schemeClr val="bg1">
                        <a:lumMod val="85000"/>
                      </a:schemeClr>
                    </a:solidFill>
                  </a:tcPr>
                </a:tc>
                <a:tc>
                  <a:txBody>
                    <a:bodyPr/>
                    <a:lstStyle/>
                    <a:p>
                      <a:endParaRPr lang="en-US" sz="1900" dirty="0">
                        <a:solidFill>
                          <a:schemeClr val="tx2"/>
                        </a:solidFill>
                      </a:endParaRPr>
                    </a:p>
                  </a:txBody>
                  <a:tcPr>
                    <a:solidFill>
                      <a:schemeClr val="bg1">
                        <a:lumMod val="85000"/>
                      </a:schemeClr>
                    </a:solidFill>
                  </a:tcPr>
                </a:tc>
                <a:tc>
                  <a:txBody>
                    <a:bodyPr/>
                    <a:lstStyle/>
                    <a:p>
                      <a:endParaRPr lang="en-US" sz="1900" dirty="0">
                        <a:solidFill>
                          <a:schemeClr val="tx2"/>
                        </a:solidFill>
                      </a:endParaRPr>
                    </a:p>
                  </a:txBody>
                  <a:tcPr>
                    <a:solidFill>
                      <a:schemeClr val="bg1">
                        <a:lumMod val="85000"/>
                      </a:schemeClr>
                    </a:solidFill>
                  </a:tcPr>
                </a:tc>
                <a:tc>
                  <a:txBody>
                    <a:bodyPr/>
                    <a:lstStyle/>
                    <a:p>
                      <a:endParaRPr lang="en-US" sz="1900" dirty="0">
                        <a:solidFill>
                          <a:schemeClr val="tx2"/>
                        </a:solidFill>
                      </a:endParaRPr>
                    </a:p>
                  </a:txBody>
                  <a:tcPr>
                    <a:solidFill>
                      <a:schemeClr val="bg1">
                        <a:lumMod val="85000"/>
                      </a:schemeClr>
                    </a:solidFill>
                  </a:tcPr>
                </a:tc>
                <a:extLst>
                  <a:ext uri="{0D108BD9-81ED-4DB2-BD59-A6C34878D82A}">
                    <a16:rowId xmlns:a16="http://schemas.microsoft.com/office/drawing/2014/main" val="10003"/>
                  </a:ext>
                </a:extLst>
              </a:tr>
              <a:tr h="414478">
                <a:tc>
                  <a:txBody>
                    <a:bodyPr/>
                    <a:lstStyle/>
                    <a:p>
                      <a:endParaRPr lang="en-US" sz="1900" dirty="0">
                        <a:solidFill>
                          <a:schemeClr val="tx2"/>
                        </a:solidFill>
                      </a:endParaRPr>
                    </a:p>
                  </a:txBody>
                  <a:tcPr>
                    <a:solidFill>
                      <a:schemeClr val="bg1">
                        <a:lumMod val="95000"/>
                      </a:schemeClr>
                    </a:solidFill>
                  </a:tcPr>
                </a:tc>
                <a:tc>
                  <a:txBody>
                    <a:bodyPr/>
                    <a:lstStyle/>
                    <a:p>
                      <a:endParaRPr lang="en-US" sz="1900" dirty="0">
                        <a:solidFill>
                          <a:schemeClr val="tx2"/>
                        </a:solidFill>
                      </a:endParaRPr>
                    </a:p>
                  </a:txBody>
                  <a:tcPr>
                    <a:solidFill>
                      <a:schemeClr val="bg1">
                        <a:lumMod val="95000"/>
                      </a:schemeClr>
                    </a:solidFill>
                  </a:tcPr>
                </a:tc>
                <a:tc>
                  <a:txBody>
                    <a:bodyPr/>
                    <a:lstStyle/>
                    <a:p>
                      <a:endParaRPr lang="en-US" sz="1900" dirty="0">
                        <a:solidFill>
                          <a:schemeClr val="tx2"/>
                        </a:solidFill>
                      </a:endParaRPr>
                    </a:p>
                  </a:txBody>
                  <a:tcPr>
                    <a:solidFill>
                      <a:schemeClr val="bg1">
                        <a:lumMod val="95000"/>
                      </a:schemeClr>
                    </a:solidFill>
                  </a:tcPr>
                </a:tc>
                <a:tc>
                  <a:txBody>
                    <a:bodyPr/>
                    <a:lstStyle/>
                    <a:p>
                      <a:endParaRPr lang="en-US" sz="1900" dirty="0">
                        <a:solidFill>
                          <a:schemeClr val="tx2"/>
                        </a:solidFill>
                      </a:endParaRPr>
                    </a:p>
                  </a:txBody>
                  <a:tcPr>
                    <a:solidFill>
                      <a:schemeClr val="bg1">
                        <a:lumMod val="95000"/>
                      </a:schemeClr>
                    </a:solidFill>
                  </a:tcPr>
                </a:tc>
                <a:extLst>
                  <a:ext uri="{0D108BD9-81ED-4DB2-BD59-A6C34878D82A}">
                    <a16:rowId xmlns:a16="http://schemas.microsoft.com/office/drawing/2014/main" val="10004"/>
                  </a:ext>
                </a:extLst>
              </a:tr>
              <a:tr h="414478">
                <a:tc>
                  <a:txBody>
                    <a:bodyPr/>
                    <a:lstStyle/>
                    <a:p>
                      <a:endParaRPr lang="en-US" sz="1900" dirty="0">
                        <a:solidFill>
                          <a:schemeClr val="tx2"/>
                        </a:solidFill>
                      </a:endParaRPr>
                    </a:p>
                  </a:txBody>
                  <a:tcPr>
                    <a:lnB w="28575" cap="flat" cmpd="sng" algn="ctr">
                      <a:noFill/>
                      <a:prstDash val="solid"/>
                      <a:round/>
                      <a:headEnd type="none" w="med" len="med"/>
                      <a:tailEnd type="none" w="med" len="med"/>
                    </a:lnB>
                    <a:solidFill>
                      <a:schemeClr val="bg1">
                        <a:lumMod val="85000"/>
                      </a:schemeClr>
                    </a:solidFill>
                  </a:tcPr>
                </a:tc>
                <a:tc>
                  <a:txBody>
                    <a:bodyPr/>
                    <a:lstStyle/>
                    <a:p>
                      <a:endParaRPr lang="en-US" sz="1900" dirty="0">
                        <a:solidFill>
                          <a:schemeClr val="tx2"/>
                        </a:solidFill>
                      </a:endParaRPr>
                    </a:p>
                  </a:txBody>
                  <a:tcPr>
                    <a:lnB w="28575" cap="flat" cmpd="sng" algn="ctr">
                      <a:noFill/>
                      <a:prstDash val="solid"/>
                      <a:round/>
                      <a:headEnd type="none" w="med" len="med"/>
                      <a:tailEnd type="none" w="med" len="med"/>
                    </a:lnB>
                    <a:solidFill>
                      <a:schemeClr val="bg1">
                        <a:lumMod val="85000"/>
                      </a:schemeClr>
                    </a:solidFill>
                  </a:tcPr>
                </a:tc>
                <a:tc>
                  <a:txBody>
                    <a:bodyPr/>
                    <a:lstStyle/>
                    <a:p>
                      <a:endParaRPr lang="en-US" sz="1900" dirty="0">
                        <a:solidFill>
                          <a:schemeClr val="tx2"/>
                        </a:solidFill>
                      </a:endParaRPr>
                    </a:p>
                  </a:txBody>
                  <a:tcPr>
                    <a:lnB w="28575" cap="flat" cmpd="sng" algn="ctr">
                      <a:noFill/>
                      <a:prstDash val="solid"/>
                      <a:round/>
                      <a:headEnd type="none" w="med" len="med"/>
                      <a:tailEnd type="none" w="med" len="med"/>
                    </a:lnB>
                    <a:solidFill>
                      <a:schemeClr val="bg1">
                        <a:lumMod val="85000"/>
                      </a:schemeClr>
                    </a:solidFill>
                  </a:tcPr>
                </a:tc>
                <a:tc>
                  <a:txBody>
                    <a:bodyPr/>
                    <a:lstStyle/>
                    <a:p>
                      <a:endParaRPr lang="en-US" sz="1900" dirty="0">
                        <a:solidFill>
                          <a:schemeClr val="tx2"/>
                        </a:solidFill>
                      </a:endParaRPr>
                    </a:p>
                  </a:txBody>
                  <a:tcPr>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94245">
                <a:tc>
                  <a:txBody>
                    <a:bodyPr/>
                    <a:lstStyle/>
                    <a:p>
                      <a:endParaRPr lang="en-US" dirty="0">
                        <a:solidFill>
                          <a:schemeClr val="bg1"/>
                        </a:solidFill>
                      </a:endParaRPr>
                    </a:p>
                  </a:txBody>
                  <a:tcP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97B7E"/>
                    </a:solidFill>
                  </a:tcPr>
                </a:tc>
                <a:tc>
                  <a:txBody>
                    <a:bodyPr/>
                    <a:lstStyle/>
                    <a:p>
                      <a:endParaRPr lang="en-US" sz="1900" dirty="0">
                        <a:solidFill>
                          <a:schemeClr val="bg1"/>
                        </a:solidFill>
                      </a:endParaRPr>
                    </a:p>
                  </a:txBody>
                  <a:tcP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97B7E"/>
                    </a:solidFill>
                  </a:tcPr>
                </a:tc>
                <a:tc>
                  <a:txBody>
                    <a:bodyPr/>
                    <a:lstStyle/>
                    <a:p>
                      <a:endParaRPr lang="en-US" sz="1900" dirty="0">
                        <a:solidFill>
                          <a:schemeClr val="bg1"/>
                        </a:solidFill>
                      </a:endParaRPr>
                    </a:p>
                  </a:txBody>
                  <a:tcP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97B7E"/>
                    </a:solidFill>
                  </a:tcPr>
                </a:tc>
                <a:tc>
                  <a:txBody>
                    <a:bodyPr/>
                    <a:lstStyle/>
                    <a:p>
                      <a:endParaRPr lang="en-US" sz="1900" dirty="0">
                        <a:solidFill>
                          <a:schemeClr val="bg1"/>
                        </a:solidFill>
                      </a:endParaRPr>
                    </a:p>
                  </a:txBody>
                  <a:tcP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97B7E"/>
                    </a:solidFill>
                  </a:tcPr>
                </a:tc>
                <a:extLst>
                  <a:ext uri="{0D108BD9-81ED-4DB2-BD59-A6C34878D82A}">
                    <a16:rowId xmlns:a16="http://schemas.microsoft.com/office/drawing/2014/main" val="10006"/>
                  </a:ext>
                </a:extLst>
              </a:tr>
              <a:tr h="414478">
                <a:tc>
                  <a:txBody>
                    <a:bodyPr/>
                    <a:lstStyle/>
                    <a:p>
                      <a:r>
                        <a:rPr lang="en-US" sz="1900" dirty="0">
                          <a:solidFill>
                            <a:srgbClr val="434342"/>
                          </a:solidFill>
                        </a:rPr>
                        <a:t>text</a:t>
                      </a:r>
                    </a:p>
                  </a:txBody>
                  <a:tcPr>
                    <a:lnT w="38100" cap="flat" cmpd="sng" algn="ctr">
                      <a:solidFill>
                        <a:srgbClr val="FFFFFF"/>
                      </a:solidFill>
                      <a:prstDash val="solid"/>
                      <a:round/>
                      <a:headEnd type="none" w="med" len="med"/>
                      <a:tailEnd type="none" w="med" len="med"/>
                    </a:lnT>
                    <a:solidFill>
                      <a:schemeClr val="bg1">
                        <a:lumMod val="85000"/>
                      </a:schemeClr>
                    </a:solidFill>
                  </a:tcPr>
                </a:tc>
                <a:tc>
                  <a:txBody>
                    <a:bodyPr/>
                    <a:lstStyle/>
                    <a:p>
                      <a:endParaRPr lang="en-US" sz="1900" dirty="0">
                        <a:solidFill>
                          <a:srgbClr val="434342"/>
                        </a:solidFill>
                      </a:endParaRPr>
                    </a:p>
                  </a:txBody>
                  <a:tcPr>
                    <a:lnT w="38100" cap="flat" cmpd="sng" algn="ctr">
                      <a:solidFill>
                        <a:srgbClr val="FFFFFF"/>
                      </a:solidFill>
                      <a:prstDash val="solid"/>
                      <a:round/>
                      <a:headEnd type="none" w="med" len="med"/>
                      <a:tailEnd type="none" w="med" len="med"/>
                    </a:lnT>
                    <a:solidFill>
                      <a:schemeClr val="bg1">
                        <a:lumMod val="85000"/>
                      </a:schemeClr>
                    </a:solidFill>
                  </a:tcPr>
                </a:tc>
                <a:tc>
                  <a:txBody>
                    <a:bodyPr/>
                    <a:lstStyle/>
                    <a:p>
                      <a:endParaRPr lang="en-US" sz="1900" dirty="0">
                        <a:solidFill>
                          <a:srgbClr val="434342"/>
                        </a:solidFill>
                      </a:endParaRPr>
                    </a:p>
                  </a:txBody>
                  <a:tcPr>
                    <a:lnT w="38100" cap="flat" cmpd="sng" algn="ctr">
                      <a:solidFill>
                        <a:srgbClr val="FFFFFF"/>
                      </a:solidFill>
                      <a:prstDash val="solid"/>
                      <a:round/>
                      <a:headEnd type="none" w="med" len="med"/>
                      <a:tailEnd type="none" w="med" len="med"/>
                    </a:lnT>
                    <a:solidFill>
                      <a:schemeClr val="bg1">
                        <a:lumMod val="85000"/>
                      </a:schemeClr>
                    </a:solidFill>
                  </a:tcPr>
                </a:tc>
                <a:tc>
                  <a:txBody>
                    <a:bodyPr/>
                    <a:lstStyle/>
                    <a:p>
                      <a:endParaRPr lang="en-US" sz="1900" dirty="0">
                        <a:solidFill>
                          <a:srgbClr val="434342"/>
                        </a:solidFill>
                      </a:endParaRPr>
                    </a:p>
                  </a:txBody>
                  <a:tcPr>
                    <a:lnT w="38100" cap="flat" cmpd="sng" algn="ctr">
                      <a:solidFill>
                        <a:srgbClr val="FFFFFF"/>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7"/>
                  </a:ext>
                </a:extLst>
              </a:tr>
              <a:tr h="414478">
                <a:tc>
                  <a:txBody>
                    <a:bodyPr/>
                    <a:lstStyle/>
                    <a:p>
                      <a:endParaRPr lang="en-US" sz="1900" dirty="0">
                        <a:solidFill>
                          <a:srgbClr val="434342"/>
                        </a:solidFill>
                      </a:endParaRPr>
                    </a:p>
                  </a:txBody>
                  <a:tcPr>
                    <a:solidFill>
                      <a:schemeClr val="bg1">
                        <a:lumMod val="95000"/>
                      </a:schemeClr>
                    </a:solidFill>
                  </a:tcPr>
                </a:tc>
                <a:tc>
                  <a:txBody>
                    <a:bodyPr/>
                    <a:lstStyle/>
                    <a:p>
                      <a:endParaRPr lang="en-US" sz="1900" dirty="0">
                        <a:solidFill>
                          <a:srgbClr val="434342"/>
                        </a:solidFill>
                      </a:endParaRPr>
                    </a:p>
                  </a:txBody>
                  <a:tcPr>
                    <a:solidFill>
                      <a:schemeClr val="bg1">
                        <a:lumMod val="95000"/>
                      </a:schemeClr>
                    </a:solidFill>
                  </a:tcPr>
                </a:tc>
                <a:tc>
                  <a:txBody>
                    <a:bodyPr/>
                    <a:lstStyle/>
                    <a:p>
                      <a:endParaRPr lang="en-US" sz="1900" dirty="0">
                        <a:solidFill>
                          <a:srgbClr val="434342"/>
                        </a:solidFill>
                      </a:endParaRPr>
                    </a:p>
                  </a:txBody>
                  <a:tcPr>
                    <a:solidFill>
                      <a:schemeClr val="bg1">
                        <a:lumMod val="95000"/>
                      </a:schemeClr>
                    </a:solidFill>
                  </a:tcPr>
                </a:tc>
                <a:tc>
                  <a:txBody>
                    <a:bodyPr/>
                    <a:lstStyle/>
                    <a:p>
                      <a:endParaRPr lang="en-US" sz="1900" dirty="0">
                        <a:solidFill>
                          <a:srgbClr val="434342"/>
                        </a:solidFill>
                      </a:endParaRPr>
                    </a:p>
                  </a:txBody>
                  <a:tcPr>
                    <a:solidFill>
                      <a:schemeClr val="bg1">
                        <a:lumMod val="95000"/>
                      </a:schemeClr>
                    </a:solidFill>
                  </a:tcPr>
                </a:tc>
                <a:extLst>
                  <a:ext uri="{0D108BD9-81ED-4DB2-BD59-A6C34878D82A}">
                    <a16:rowId xmlns:a16="http://schemas.microsoft.com/office/drawing/2014/main" val="10008"/>
                  </a:ext>
                </a:extLst>
              </a:tr>
              <a:tr h="414478">
                <a:tc>
                  <a:txBody>
                    <a:bodyPr/>
                    <a:lstStyle/>
                    <a:p>
                      <a:endParaRPr lang="en-US" sz="1900" dirty="0">
                        <a:solidFill>
                          <a:srgbClr val="434342"/>
                        </a:solidFill>
                      </a:endParaRPr>
                    </a:p>
                  </a:txBody>
                  <a:tcPr>
                    <a:solidFill>
                      <a:schemeClr val="bg1">
                        <a:lumMod val="85000"/>
                      </a:schemeClr>
                    </a:solidFill>
                  </a:tcPr>
                </a:tc>
                <a:tc>
                  <a:txBody>
                    <a:bodyPr/>
                    <a:lstStyle/>
                    <a:p>
                      <a:endParaRPr lang="en-US" sz="1900" dirty="0">
                        <a:solidFill>
                          <a:srgbClr val="434342"/>
                        </a:solidFill>
                      </a:endParaRPr>
                    </a:p>
                  </a:txBody>
                  <a:tcPr>
                    <a:solidFill>
                      <a:schemeClr val="bg1">
                        <a:lumMod val="85000"/>
                      </a:schemeClr>
                    </a:solidFill>
                  </a:tcPr>
                </a:tc>
                <a:tc>
                  <a:txBody>
                    <a:bodyPr/>
                    <a:lstStyle/>
                    <a:p>
                      <a:endParaRPr lang="en-US" sz="1900" dirty="0">
                        <a:solidFill>
                          <a:srgbClr val="434342"/>
                        </a:solidFill>
                      </a:endParaRPr>
                    </a:p>
                  </a:txBody>
                  <a:tcPr>
                    <a:solidFill>
                      <a:schemeClr val="bg1">
                        <a:lumMod val="85000"/>
                      </a:schemeClr>
                    </a:solidFill>
                  </a:tcPr>
                </a:tc>
                <a:tc>
                  <a:txBody>
                    <a:bodyPr/>
                    <a:lstStyle/>
                    <a:p>
                      <a:endParaRPr lang="en-US" sz="1900" dirty="0">
                        <a:solidFill>
                          <a:srgbClr val="434342"/>
                        </a:solidFill>
                      </a:endParaRPr>
                    </a:p>
                  </a:txBody>
                  <a:tcPr>
                    <a:solidFill>
                      <a:schemeClr val="bg1">
                        <a:lumMod val="85000"/>
                      </a:schemeClr>
                    </a:solidFill>
                  </a:tcPr>
                </a:tc>
                <a:extLst>
                  <a:ext uri="{0D108BD9-81ED-4DB2-BD59-A6C34878D82A}">
                    <a16:rowId xmlns:a16="http://schemas.microsoft.com/office/drawing/2014/main" val="10009"/>
                  </a:ext>
                </a:extLst>
              </a:tr>
              <a:tr h="414478">
                <a:tc>
                  <a:txBody>
                    <a:bodyPr/>
                    <a:lstStyle/>
                    <a:p>
                      <a:endParaRPr lang="en-US" sz="1900" dirty="0">
                        <a:solidFill>
                          <a:srgbClr val="434342"/>
                        </a:solidFill>
                      </a:endParaRPr>
                    </a:p>
                  </a:txBody>
                  <a:tcPr>
                    <a:solidFill>
                      <a:schemeClr val="bg1">
                        <a:lumMod val="95000"/>
                      </a:schemeClr>
                    </a:solidFill>
                  </a:tcPr>
                </a:tc>
                <a:tc>
                  <a:txBody>
                    <a:bodyPr/>
                    <a:lstStyle/>
                    <a:p>
                      <a:endParaRPr lang="en-US" sz="1900" dirty="0">
                        <a:solidFill>
                          <a:srgbClr val="434342"/>
                        </a:solidFill>
                      </a:endParaRPr>
                    </a:p>
                  </a:txBody>
                  <a:tcPr>
                    <a:solidFill>
                      <a:schemeClr val="bg1">
                        <a:lumMod val="95000"/>
                      </a:schemeClr>
                    </a:solidFill>
                  </a:tcPr>
                </a:tc>
                <a:tc>
                  <a:txBody>
                    <a:bodyPr/>
                    <a:lstStyle/>
                    <a:p>
                      <a:endParaRPr lang="en-US" sz="1900" dirty="0">
                        <a:solidFill>
                          <a:srgbClr val="434342"/>
                        </a:solidFill>
                      </a:endParaRPr>
                    </a:p>
                  </a:txBody>
                  <a:tcPr>
                    <a:solidFill>
                      <a:schemeClr val="bg1">
                        <a:lumMod val="95000"/>
                      </a:schemeClr>
                    </a:solidFill>
                  </a:tcPr>
                </a:tc>
                <a:tc>
                  <a:txBody>
                    <a:bodyPr/>
                    <a:lstStyle/>
                    <a:p>
                      <a:endParaRPr lang="en-US" sz="1900" dirty="0">
                        <a:solidFill>
                          <a:srgbClr val="434342"/>
                        </a:solidFill>
                      </a:endParaRPr>
                    </a:p>
                  </a:txBody>
                  <a:tcPr>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52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16"/>
          <p:cNvSpPr/>
          <p:nvPr/>
        </p:nvSpPr>
        <p:spPr>
          <a:xfrm>
            <a:off x="0" y="6421120"/>
            <a:ext cx="9144000" cy="4572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pattFill prst="dkHorz">
            <a:fgClr>
              <a:schemeClr val="accent1"/>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8" name="Freeform 17"/>
          <p:cNvSpPr/>
          <p:nvPr/>
        </p:nvSpPr>
        <p:spPr>
          <a:xfrm>
            <a:off x="-2381" y="6322060"/>
            <a:ext cx="2423160" cy="54864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F95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3825874" y="6502648"/>
            <a:ext cx="4784725" cy="274320"/>
          </a:xfrm>
          <a:prstGeom prst="rect">
            <a:avLst/>
          </a:prstGeom>
        </p:spPr>
        <p:txBody>
          <a:bodyPr vert="horz" lIns="0" tIns="0" rIns="0" bIns="0" rtlCol="0" anchor="ctr"/>
          <a:lstStyle>
            <a:lvl1pPr algn="r">
              <a:defRPr sz="1000" cap="all" spc="200" baseline="0">
                <a:solidFill>
                  <a:srgbClr val="FFFFFF"/>
                </a:solidFill>
                <a:latin typeface="+mj-lt"/>
              </a:defRPr>
            </a:lvl1pPr>
          </a:lstStyle>
          <a:p>
            <a:endParaRPr lang="en-US" dirty="0"/>
          </a:p>
        </p:txBody>
      </p:sp>
      <p:sp>
        <p:nvSpPr>
          <p:cNvPr id="15" name="Title Placeholder 14"/>
          <p:cNvSpPr>
            <a:spLocks noGrp="1"/>
          </p:cNvSpPr>
          <p:nvPr>
            <p:ph type="title"/>
          </p:nvPr>
        </p:nvSpPr>
        <p:spPr>
          <a:xfrm>
            <a:off x="594360" y="118872"/>
            <a:ext cx="8229600" cy="914400"/>
          </a:xfrm>
          <a:prstGeom prst="rect">
            <a:avLst/>
          </a:prstGeom>
          <a:noFill/>
        </p:spPr>
        <p:txBody>
          <a:bodyPr vert="horz" lIns="0" tIns="0" rIns="0" bIns="0" rtlCol="0" anchor="b" anchorCtr="0">
            <a:noAutofit/>
          </a:bodyPr>
          <a:lstStyle/>
          <a:p>
            <a:r>
              <a:rPr lang="en-US"/>
              <a:t>Click to edit Master title style</a:t>
            </a:r>
            <a:endParaRPr lang="en-US" dirty="0"/>
          </a:p>
        </p:txBody>
      </p:sp>
      <p:sp>
        <p:nvSpPr>
          <p:cNvPr id="16" name="Text Placeholder 15"/>
          <p:cNvSpPr>
            <a:spLocks noGrp="1"/>
          </p:cNvSpPr>
          <p:nvPr>
            <p:ph type="body" idx="1"/>
          </p:nvPr>
        </p:nvSpPr>
        <p:spPr>
          <a:xfrm>
            <a:off x="594360" y="1234440"/>
            <a:ext cx="8229600" cy="4572000"/>
          </a:xfrm>
          <a:prstGeom prst="rect">
            <a:avLst/>
          </a:prstGeom>
          <a:noFill/>
        </p:spPr>
        <p:txBody>
          <a:bodyPr vert="horz" lIns="0" tIns="0" rIns="0" bIns="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 name="Delay 2"/>
          <p:cNvSpPr/>
          <p:nvPr/>
        </p:nvSpPr>
        <p:spPr>
          <a:xfrm flipH="1">
            <a:off x="8696960" y="6421120"/>
            <a:ext cx="457200" cy="457200"/>
          </a:xfrm>
          <a:prstGeom prst="flowChartDelay">
            <a:avLst/>
          </a:prstGeom>
          <a:solidFill>
            <a:srgbClr val="797B7E"/>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162F1D00-BD13-4404-86B0-79703945A0A7}" type="slidenum">
              <a:rPr lang="en-US" sz="1600" smtClean="0">
                <a:solidFill>
                  <a:schemeClr val="bg1"/>
                </a:solidFill>
              </a:rPr>
              <a:pPr/>
              <a:t>‹#›</a:t>
            </a:fld>
            <a:endParaRPr lang="en-US" sz="1600" dirty="0">
              <a:solidFill>
                <a:schemeClr val="bg1"/>
              </a:solidFill>
            </a:endParaRPr>
          </a:p>
        </p:txBody>
      </p:sp>
      <p:pic>
        <p:nvPicPr>
          <p:cNvPr id="2" name="Picture 1" descr="PSEGLI_rev.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382" y="6322060"/>
            <a:ext cx="1802517" cy="548640"/>
          </a:xfrm>
          <a:prstGeom prst="rect">
            <a:avLst/>
          </a:prstGeom>
        </p:spPr>
      </p:pic>
    </p:spTree>
  </p:cSld>
  <p:clrMap bg1="lt1" tx1="dk1" bg2="lt2" tx2="dk2" accent1="accent1" accent2="accent2" accent3="accent3" accent4="accent4" accent5="accent5" accent6="accent6" hlink="hlink" folHlink="folHlink"/>
  <p:sldLayoutIdLst>
    <p:sldLayoutId id="2147483896" r:id="rId1"/>
    <p:sldLayoutId id="2147483878" r:id="rId2"/>
    <p:sldLayoutId id="2147483905" r:id="rId3"/>
    <p:sldLayoutId id="2147483903" r:id="rId4"/>
    <p:sldLayoutId id="2147483904" r:id="rId5"/>
    <p:sldLayoutId id="2147483876" r:id="rId6"/>
    <p:sldLayoutId id="2147483902" r:id="rId7"/>
    <p:sldLayoutId id="2147483907" r:id="rId8"/>
    <p:sldLayoutId id="2147483906" r:id="rId9"/>
    <p:sldLayoutId id="2147483908" r:id="rId10"/>
  </p:sldLayoutIdLst>
  <p:hf hdr="0" dt="0"/>
  <p:txStyles>
    <p:titleStyle>
      <a:lvl1pPr algn="l" defTabSz="914400" rtl="0" eaLnBrk="1" latinLnBrk="0" hangingPunct="1">
        <a:lnSpc>
          <a:spcPts val="3200"/>
        </a:lnSpc>
        <a:spcBef>
          <a:spcPct val="0"/>
        </a:spcBef>
        <a:buNone/>
        <a:defRPr sz="4000" kern="1200" cap="none" baseline="0">
          <a:solidFill>
            <a:srgbClr val="F96A1B"/>
          </a:solidFill>
          <a:latin typeface="+mn-lt"/>
          <a:ea typeface="+mj-ea"/>
          <a:cs typeface="+mj-cs"/>
        </a:defRPr>
      </a:lvl1pPr>
    </p:titleStyle>
    <p:bodyStyle>
      <a:lvl1pPr marL="0" indent="3175" algn="l" defTabSz="914400" rtl="0" eaLnBrk="1" latinLnBrk="0" hangingPunct="1">
        <a:spcBef>
          <a:spcPts val="0"/>
        </a:spcBef>
        <a:spcAft>
          <a:spcPts val="800"/>
        </a:spcAft>
        <a:buFont typeface="Arial" pitchFamily="34" charset="0"/>
        <a:buNone/>
        <a:defRPr sz="2800" b="0" kern="1200">
          <a:solidFill>
            <a:schemeClr val="tx2"/>
          </a:solidFill>
          <a:latin typeface="+mn-lt"/>
          <a:ea typeface="+mn-ea"/>
          <a:cs typeface="+mn-cs"/>
        </a:defRPr>
      </a:lvl1pPr>
      <a:lvl2pPr marL="228600" indent="-228600" algn="l" defTabSz="914400" rtl="0" eaLnBrk="1" latinLnBrk="0" hangingPunct="1">
        <a:spcBef>
          <a:spcPts val="300"/>
        </a:spcBef>
        <a:buClr>
          <a:schemeClr val="accent2"/>
        </a:buClr>
        <a:buFont typeface="Arial"/>
        <a:buChar char="•"/>
        <a:defRPr sz="2400" kern="1200" baseline="0">
          <a:solidFill>
            <a:schemeClr val="tx2"/>
          </a:solidFill>
          <a:latin typeface="+mn-lt"/>
          <a:ea typeface="+mn-ea"/>
          <a:cs typeface="+mn-cs"/>
        </a:defRPr>
      </a:lvl2pPr>
      <a:lvl3pPr marL="411480" indent="-182880" algn="l" defTabSz="914400" rtl="0" eaLnBrk="1" latinLnBrk="0" hangingPunct="1">
        <a:spcBef>
          <a:spcPts val="300"/>
        </a:spcBef>
        <a:buClr>
          <a:schemeClr val="accent2"/>
        </a:buClr>
        <a:buFont typeface="Arial"/>
        <a:buChar char="•"/>
        <a:defRPr sz="2000" kern="1200">
          <a:solidFill>
            <a:schemeClr val="tx2"/>
          </a:solidFill>
          <a:latin typeface="+mn-lt"/>
          <a:ea typeface="+mn-ea"/>
          <a:cs typeface="+mn-cs"/>
        </a:defRPr>
      </a:lvl3pPr>
      <a:lvl4pPr marL="640080" indent="-182880" algn="l" defTabSz="914400" rtl="0" eaLnBrk="1" latinLnBrk="0" hangingPunct="1">
        <a:spcBef>
          <a:spcPts val="300"/>
        </a:spcBef>
        <a:buClr>
          <a:schemeClr val="accent2"/>
        </a:buClr>
        <a:buFont typeface="Arial"/>
        <a:buChar char="•"/>
        <a:defRPr sz="1800" kern="1200">
          <a:solidFill>
            <a:schemeClr val="tx2"/>
          </a:solidFill>
          <a:latin typeface="+mn-lt"/>
          <a:ea typeface="+mn-ea"/>
          <a:cs typeface="+mn-cs"/>
        </a:defRPr>
      </a:lvl4pPr>
      <a:lvl5pPr marL="868680" indent="-182880" algn="l" defTabSz="914400" rtl="0" eaLnBrk="1" latinLnBrk="0" hangingPunct="1">
        <a:spcBef>
          <a:spcPts val="300"/>
        </a:spcBef>
        <a:buClr>
          <a:schemeClr val="accent2"/>
        </a:buClr>
        <a:buFont typeface="Arial"/>
        <a:buChar char="•"/>
        <a:defRPr sz="1600" kern="1200">
          <a:solidFill>
            <a:schemeClr val="tx2"/>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6_2F997929.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2D_D40B4C8B.xm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2_82AF27B3.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psegliny.com/covid19"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psegliny.com/reliability/BrooklynAveSubProjec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mailto:ExternalAffairsLI@pseg.com" TargetMode="External"/><Relationship Id="rId4" Type="http://schemas.openxmlformats.org/officeDocument/2006/relationships/hyperlink" Target="https://www.psegliny.com/inthecommunity/currentinitiatives/reliability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7_2629F90A.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1874" y="1285103"/>
            <a:ext cx="8783846" cy="2211859"/>
          </a:xfrm>
          <a:prstGeom prst="rect">
            <a:avLst/>
          </a:prstGeom>
          <a:noFill/>
        </p:spPr>
        <p:txBody>
          <a:bodyPr vert="horz" lIns="0" tIns="0" rIns="0" bIns="9144" rtlCol="0" anchor="ctr" anchorCtr="0">
            <a:noAutofit/>
          </a:bodyPr>
          <a:lstStyle>
            <a:lvl1pPr algn="l" defTabSz="914400" rtl="0" eaLnBrk="1" latinLnBrk="0" hangingPunct="1">
              <a:lnSpc>
                <a:spcPts val="3200"/>
              </a:lnSpc>
              <a:spcBef>
                <a:spcPct val="0"/>
              </a:spcBef>
              <a:buNone/>
              <a:defRPr sz="4000" kern="1200" cap="none" baseline="0">
                <a:solidFill>
                  <a:srgbClr val="F96A1B"/>
                </a:solidFill>
                <a:latin typeface="+mn-lt"/>
                <a:ea typeface="+mj-ea"/>
                <a:cs typeface="+mj-cs"/>
              </a:defRPr>
            </a:lvl1pPr>
          </a:lstStyle>
          <a:p>
            <a:pPr algn="ctr"/>
            <a:r>
              <a:rPr lang="en-US" sz="3600" b="1" cap="small" spc="300" dirty="0">
                <a:solidFill>
                  <a:srgbClr val="F95D0D"/>
                </a:solidFill>
              </a:rPr>
              <a:t>PSEG LONG ISLAND</a:t>
            </a:r>
          </a:p>
          <a:p>
            <a:endParaRPr lang="en-US" sz="3600" b="1" cap="small" dirty="0">
              <a:solidFill>
                <a:srgbClr val="FF0000"/>
              </a:solidFill>
            </a:endParaRPr>
          </a:p>
          <a:p>
            <a:pPr algn="ctr"/>
            <a:r>
              <a:rPr lang="en-US" sz="3200" b="1" cap="small" dirty="0">
                <a:solidFill>
                  <a:schemeClr val="tx1"/>
                </a:solidFill>
              </a:rPr>
              <a:t>Ensuring Reliability in the Area:</a:t>
            </a:r>
            <a:br>
              <a:rPr lang="en-US" sz="3200" b="1" cap="small" dirty="0">
                <a:solidFill>
                  <a:schemeClr val="tx1"/>
                </a:solidFill>
              </a:rPr>
            </a:br>
            <a:r>
              <a:rPr lang="en-US" sz="3200" b="1" cap="small" dirty="0">
                <a:solidFill>
                  <a:schemeClr val="tx1"/>
                </a:solidFill>
              </a:rPr>
              <a:t>BROOKLYN AVENUE SUBSTATION PROJECT</a:t>
            </a:r>
          </a:p>
        </p:txBody>
      </p:sp>
      <p:sp>
        <p:nvSpPr>
          <p:cNvPr id="2" name="TextBox 1">
            <a:extLst>
              <a:ext uri="{FF2B5EF4-FFF2-40B4-BE49-F238E27FC236}">
                <a16:creationId xmlns:a16="http://schemas.microsoft.com/office/drawing/2014/main" id="{51BEBEDF-A8E0-ECBB-AC2E-6908FB72BF66}"/>
              </a:ext>
            </a:extLst>
          </p:cNvPr>
          <p:cNvSpPr txBox="1"/>
          <p:nvPr/>
        </p:nvSpPr>
        <p:spPr>
          <a:xfrm>
            <a:off x="7045569" y="4934123"/>
            <a:ext cx="1841255" cy="369332"/>
          </a:xfrm>
          <a:prstGeom prst="rect">
            <a:avLst/>
          </a:prstGeom>
          <a:solidFill>
            <a:schemeClr val="bg1"/>
          </a:solidFill>
        </p:spPr>
        <p:txBody>
          <a:bodyPr wrap="square" rtlCol="0">
            <a:spAutoFit/>
          </a:bodyPr>
          <a:lstStyle/>
          <a:p>
            <a:r>
              <a:rPr lang="en-US" dirty="0" smtClean="0"/>
              <a:t>August 18, 2022</a:t>
            </a:r>
            <a:endParaRPr lang="en-US" dirty="0"/>
          </a:p>
        </p:txBody>
      </p:sp>
    </p:spTree>
    <p:extLst>
      <p:ext uri="{BB962C8B-B14F-4D97-AF65-F5344CB8AC3E}">
        <p14:creationId xmlns:p14="http://schemas.microsoft.com/office/powerpoint/2010/main" val="1727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18872"/>
            <a:ext cx="8229600" cy="727289"/>
          </a:xfrm>
        </p:spPr>
        <p:txBody>
          <a:bodyPr/>
          <a:lstStyle/>
          <a:p>
            <a:pPr algn="ctr"/>
            <a:r>
              <a:rPr lang="en-US" sz="3600" dirty="0">
                <a:solidFill>
                  <a:schemeClr val="tx1"/>
                </a:solidFill>
              </a:rPr>
              <a:t>Project Timeline</a:t>
            </a:r>
          </a:p>
        </p:txBody>
      </p:sp>
      <p:sp>
        <p:nvSpPr>
          <p:cNvPr id="3" name="Content Placeholder 2"/>
          <p:cNvSpPr>
            <a:spLocks noGrp="1"/>
          </p:cNvSpPr>
          <p:nvPr>
            <p:ph idx="1"/>
          </p:nvPr>
        </p:nvSpPr>
        <p:spPr>
          <a:xfrm>
            <a:off x="594360" y="982638"/>
            <a:ext cx="8229600" cy="5199797"/>
          </a:xfrm>
        </p:spPr>
        <p:txBody>
          <a:bodyPr/>
          <a:lstStyle/>
          <a:p>
            <a:pPr marL="342900" lvl="0" indent="-342900">
              <a:spcAft>
                <a:spcPts val="0"/>
              </a:spcAft>
              <a:buFont typeface="Arial" panose="020B0604020202020204" pitchFamily="34" charset="0"/>
              <a:buChar char="•"/>
            </a:pPr>
            <a:endParaRPr lang="en-US" sz="1800" dirty="0"/>
          </a:p>
          <a:p>
            <a:pPr marL="342900" lvl="0" indent="-342900">
              <a:spcAft>
                <a:spcPts val="0"/>
              </a:spcAft>
              <a:buFont typeface="Arial" panose="020B0604020202020204" pitchFamily="34" charset="0"/>
              <a:buChar char="•"/>
            </a:pPr>
            <a:r>
              <a:rPr lang="en-US" dirty="0" smtClean="0"/>
              <a:t>September </a:t>
            </a:r>
            <a:r>
              <a:rPr lang="en-US" dirty="0"/>
              <a:t>2022 - Civil work to begin</a:t>
            </a:r>
          </a:p>
          <a:p>
            <a:pPr lvl="0" indent="0">
              <a:spcAft>
                <a:spcPts val="0"/>
              </a:spcAft>
            </a:pPr>
            <a:endParaRPr lang="en-US" dirty="0"/>
          </a:p>
          <a:p>
            <a:pPr marL="342900" lvl="0" indent="-342900">
              <a:spcAft>
                <a:spcPts val="0"/>
              </a:spcAft>
              <a:buFont typeface="Arial" panose="020B0604020202020204" pitchFamily="34" charset="0"/>
              <a:buChar char="•"/>
            </a:pPr>
            <a:r>
              <a:rPr lang="en-US" dirty="0" smtClean="0"/>
              <a:t>November </a:t>
            </a:r>
            <a:r>
              <a:rPr lang="en-US" dirty="0"/>
              <a:t>2022 - Electrical work to begin</a:t>
            </a:r>
          </a:p>
          <a:p>
            <a:pPr lvl="0" indent="0">
              <a:spcAft>
                <a:spcPts val="0"/>
              </a:spcAft>
            </a:pPr>
            <a:endParaRPr lang="en-US" dirty="0"/>
          </a:p>
          <a:p>
            <a:pPr marL="342900" indent="-342900">
              <a:spcAft>
                <a:spcPts val="0"/>
              </a:spcAft>
              <a:buFont typeface="Arial" pitchFamily="34" charset="0"/>
              <a:buChar char="•"/>
            </a:pPr>
            <a:r>
              <a:rPr lang="en-US" dirty="0"/>
              <a:t>June 2023 - Energize New Substation</a:t>
            </a:r>
          </a:p>
          <a:p>
            <a:pPr marL="342900" indent="-342900">
              <a:spcAft>
                <a:spcPts val="0"/>
              </a:spcAft>
              <a:buFont typeface="Arial" pitchFamily="34" charset="0"/>
              <a:buChar char="•"/>
            </a:pPr>
            <a:endParaRPr lang="en-US" sz="1800" dirty="0"/>
          </a:p>
        </p:txBody>
      </p:sp>
    </p:spTree>
    <p:extLst>
      <p:ext uri="{BB962C8B-B14F-4D97-AF65-F5344CB8AC3E}">
        <p14:creationId xmlns:p14="http://schemas.microsoft.com/office/powerpoint/2010/main" val="403815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118872"/>
            <a:ext cx="8701297" cy="914400"/>
          </a:xfrm>
        </p:spPr>
        <p:txBody>
          <a:bodyPr/>
          <a:lstStyle/>
          <a:p>
            <a:pPr algn="ctr"/>
            <a:r>
              <a:rPr lang="en-US" dirty="0">
                <a:solidFill>
                  <a:schemeClr val="tx1"/>
                </a:solidFill>
              </a:rPr>
              <a:t>Transmission &amp; Distribution </a:t>
            </a:r>
            <a:br>
              <a:rPr lang="en-US" dirty="0">
                <a:solidFill>
                  <a:schemeClr val="tx1"/>
                </a:solidFill>
              </a:rPr>
            </a:br>
            <a:r>
              <a:rPr lang="en-US" dirty="0">
                <a:solidFill>
                  <a:schemeClr val="tx1"/>
                </a:solidFill>
              </a:rPr>
              <a:t>Map and Route</a:t>
            </a:r>
          </a:p>
        </p:txBody>
      </p:sp>
      <p:sp>
        <p:nvSpPr>
          <p:cNvPr id="4" name="Footer Placeholder 3"/>
          <p:cNvSpPr>
            <a:spLocks noGrp="1"/>
          </p:cNvSpPr>
          <p:nvPr>
            <p:ph type="ftr" sz="quarter" idx="3"/>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281354" y="1148862"/>
            <a:ext cx="8542606" cy="5064369"/>
          </a:xfrm>
          <a:prstGeom prst="rect">
            <a:avLst/>
          </a:prstGeom>
        </p:spPr>
      </p:pic>
    </p:spTree>
    <p:extLst>
      <p:ext uri="{BB962C8B-B14F-4D97-AF65-F5344CB8AC3E}">
        <p14:creationId xmlns:p14="http://schemas.microsoft.com/office/powerpoint/2010/main" val="248368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tx1"/>
                </a:solidFill>
              </a:rPr>
              <a:t>Water Main Relocation Map</a:t>
            </a:r>
            <a:endParaRPr lang="en-US" sz="3600"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504092" y="1235074"/>
            <a:ext cx="8405446" cy="4907817"/>
          </a:xfrm>
          <a:prstGeom prst="rect">
            <a:avLst/>
          </a:prstGeom>
        </p:spPr>
      </p:pic>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1566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tx1"/>
                </a:solidFill>
              </a:rPr>
              <a:t>Brooklyn Avenue Substation Rendering</a:t>
            </a:r>
          </a:p>
        </p:txBody>
      </p:sp>
      <p:sp>
        <p:nvSpPr>
          <p:cNvPr id="4" name="Footer Placeholder 3"/>
          <p:cNvSpPr>
            <a:spLocks noGrp="1"/>
          </p:cNvSpPr>
          <p:nvPr>
            <p:ph type="ftr" sz="quarter" idx="3"/>
          </p:nvPr>
        </p:nvSpPr>
        <p:spPr/>
        <p:txBody>
          <a:bodyPr/>
          <a:lstStyle/>
          <a:p>
            <a:endParaRPr lang="en-US" dirty="0"/>
          </a:p>
        </p:txBody>
      </p:sp>
      <p:pic>
        <p:nvPicPr>
          <p:cNvPr id="6" name="Picture 5"/>
          <p:cNvPicPr>
            <a:picLocks noChangeAspect="1"/>
          </p:cNvPicPr>
          <p:nvPr/>
        </p:nvPicPr>
        <p:blipFill>
          <a:blip r:embed="rId2"/>
          <a:stretch>
            <a:fillRect/>
          </a:stretch>
        </p:blipFill>
        <p:spPr>
          <a:xfrm>
            <a:off x="78059" y="1033272"/>
            <a:ext cx="9065941" cy="5066720"/>
          </a:xfrm>
          <a:prstGeom prst="rect">
            <a:avLst/>
          </a:prstGeom>
        </p:spPr>
      </p:pic>
    </p:spTree>
    <p:extLst>
      <p:ext uri="{BB962C8B-B14F-4D97-AF65-F5344CB8AC3E}">
        <p14:creationId xmlns:p14="http://schemas.microsoft.com/office/powerpoint/2010/main" val="798587177"/>
      </p:ext>
    </p:extLst>
  </p:cSld>
  <p:clrMapOvr>
    <a:masterClrMapping/>
  </p:clrMapOvr>
  <p:extLst>
    <p:ext uri="{6950BFC3-D8DA-4A85-94F7-54DA5524770B}">
      <p188:commentRel xmlns:p188="http://schemas.microsoft.com/office/powerpoint/2018/8/main" xmlns=""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7" y="118872"/>
            <a:ext cx="8667843" cy="914400"/>
          </a:xfrm>
        </p:spPr>
        <p:txBody>
          <a:bodyPr/>
          <a:lstStyle/>
          <a:p>
            <a:pPr algn="ctr"/>
            <a:r>
              <a:rPr lang="en-US" sz="3600" dirty="0">
                <a:solidFill>
                  <a:schemeClr val="tx1"/>
                </a:solidFill>
              </a:rPr>
              <a:t>Brooklyn Avenue Substation Photo Simulations - Existing</a:t>
            </a:r>
          </a:p>
        </p:txBody>
      </p:sp>
      <p:sp>
        <p:nvSpPr>
          <p:cNvPr id="4" name="Footer Placeholder 3"/>
          <p:cNvSpPr>
            <a:spLocks noGrp="1"/>
          </p:cNvSpPr>
          <p:nvPr>
            <p:ph type="ftr" sz="quarter" idx="3"/>
          </p:nvPr>
        </p:nvSpPr>
        <p:spPr/>
        <p:txBody>
          <a:bodyPr/>
          <a:lstStyle/>
          <a:p>
            <a:endParaRPr lang="en-US" dirty="0"/>
          </a:p>
        </p:txBody>
      </p:sp>
      <p:pic>
        <p:nvPicPr>
          <p:cNvPr id="8" name="Picture 7"/>
          <p:cNvPicPr>
            <a:picLocks noChangeAspect="1"/>
          </p:cNvPicPr>
          <p:nvPr/>
        </p:nvPicPr>
        <p:blipFill>
          <a:blip r:embed="rId2"/>
          <a:stretch>
            <a:fillRect/>
          </a:stretch>
        </p:blipFill>
        <p:spPr>
          <a:xfrm>
            <a:off x="0" y="1081087"/>
            <a:ext cx="9144000" cy="5040933"/>
          </a:xfrm>
          <a:prstGeom prst="rect">
            <a:avLst/>
          </a:prstGeom>
        </p:spPr>
      </p:pic>
    </p:spTree>
    <p:extLst>
      <p:ext uri="{BB962C8B-B14F-4D97-AF65-F5344CB8AC3E}">
        <p14:creationId xmlns:p14="http://schemas.microsoft.com/office/powerpoint/2010/main" val="3557510283"/>
      </p:ext>
    </p:extLst>
  </p:cSld>
  <p:clrMapOvr>
    <a:masterClrMapping/>
  </p:clrMapOvr>
  <p:extLst>
    <p:ext uri="{6950BFC3-D8DA-4A85-94F7-54DA5524770B}">
      <p188:commentRel xmlns:p188="http://schemas.microsoft.com/office/powerpoint/2018/8/main" xmlns=""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118872"/>
            <a:ext cx="8645540" cy="914400"/>
          </a:xfrm>
        </p:spPr>
        <p:txBody>
          <a:bodyPr/>
          <a:lstStyle/>
          <a:p>
            <a:pPr algn="ctr"/>
            <a:r>
              <a:rPr lang="en-US" sz="3600" dirty="0">
                <a:solidFill>
                  <a:schemeClr val="tx1"/>
                </a:solidFill>
              </a:rPr>
              <a:t>Brooklyn Avenue Substation Photo Simulations - Proposed</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100360" y="1062037"/>
            <a:ext cx="8965581" cy="5093436"/>
          </a:xfrm>
          <a:prstGeom prst="rect">
            <a:avLst/>
          </a:prstGeom>
        </p:spPr>
      </p:pic>
    </p:spTree>
    <p:extLst>
      <p:ext uri="{BB962C8B-B14F-4D97-AF65-F5344CB8AC3E}">
        <p14:creationId xmlns:p14="http://schemas.microsoft.com/office/powerpoint/2010/main" val="139114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3" y="118872"/>
            <a:ext cx="8612087" cy="914400"/>
          </a:xfrm>
        </p:spPr>
        <p:txBody>
          <a:bodyPr/>
          <a:lstStyle/>
          <a:p>
            <a:pPr algn="ctr"/>
            <a:r>
              <a:rPr lang="en-US" sz="3600" dirty="0">
                <a:solidFill>
                  <a:schemeClr val="tx1"/>
                </a:solidFill>
              </a:rPr>
              <a:t>Brooklyn Avenue Substation Photo Simulations - Existing</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78059" y="1119187"/>
            <a:ext cx="9065941" cy="5047437"/>
          </a:xfrm>
          <a:prstGeom prst="rect">
            <a:avLst/>
          </a:prstGeom>
        </p:spPr>
      </p:pic>
    </p:spTree>
    <p:extLst>
      <p:ext uri="{BB962C8B-B14F-4D97-AF65-F5344CB8AC3E}">
        <p14:creationId xmlns:p14="http://schemas.microsoft.com/office/powerpoint/2010/main" val="407622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118872"/>
            <a:ext cx="8556331" cy="914400"/>
          </a:xfrm>
        </p:spPr>
        <p:txBody>
          <a:bodyPr/>
          <a:lstStyle/>
          <a:p>
            <a:pPr algn="ctr"/>
            <a:r>
              <a:rPr lang="en-US" sz="3600" dirty="0">
                <a:solidFill>
                  <a:schemeClr val="tx1"/>
                </a:solidFill>
              </a:rPr>
              <a:t>Brooklyn Avenue Substation Photo Simulations - Proposed</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100361" y="1214437"/>
            <a:ext cx="8954429" cy="4952187"/>
          </a:xfrm>
          <a:prstGeom prst="rect">
            <a:avLst/>
          </a:prstGeom>
        </p:spPr>
      </p:pic>
    </p:spTree>
    <p:extLst>
      <p:ext uri="{BB962C8B-B14F-4D97-AF65-F5344CB8AC3E}">
        <p14:creationId xmlns:p14="http://schemas.microsoft.com/office/powerpoint/2010/main" val="257020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tx1"/>
                </a:solidFill>
              </a:rPr>
              <a:t>Brooklyn Avenue Substation Photo Simulations - Existing</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0" y="1157287"/>
            <a:ext cx="9043639" cy="5053942"/>
          </a:xfrm>
          <a:prstGeom prst="rect">
            <a:avLst/>
          </a:prstGeom>
        </p:spPr>
      </p:pic>
    </p:spTree>
    <p:extLst>
      <p:ext uri="{BB962C8B-B14F-4D97-AF65-F5344CB8AC3E}">
        <p14:creationId xmlns:p14="http://schemas.microsoft.com/office/powerpoint/2010/main" val="2192517043"/>
      </p:ext>
    </p:extLst>
  </p:cSld>
  <p:clrMapOvr>
    <a:masterClrMapping/>
  </p:clrMapOvr>
  <p:extLst>
    <p:ext uri="{6950BFC3-D8DA-4A85-94F7-54DA5524770B}">
      <p188:commentRel xmlns:p188="http://schemas.microsoft.com/office/powerpoint/2018/8/main" xmlns=""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tx1"/>
                </a:solidFill>
              </a:rPr>
              <a:t>Brooklyn Avenue Substation Photo Simulations - Proposed</a:t>
            </a:r>
          </a:p>
        </p:txBody>
      </p:sp>
      <p:pic>
        <p:nvPicPr>
          <p:cNvPr id="5" name="Content Placeholder 4"/>
          <p:cNvPicPr>
            <a:picLocks noGrp="1" noChangeAspect="1"/>
          </p:cNvPicPr>
          <p:nvPr>
            <p:ph idx="1"/>
          </p:nvPr>
        </p:nvPicPr>
        <p:blipFill>
          <a:blip r:embed="rId2"/>
          <a:stretch>
            <a:fillRect/>
          </a:stretch>
        </p:blipFill>
        <p:spPr>
          <a:xfrm>
            <a:off x="156117" y="1293540"/>
            <a:ext cx="8667208" cy="4884235"/>
          </a:xfrm>
          <a:prstGeom prst="rect">
            <a:avLst/>
          </a:prstGeom>
        </p:spPr>
      </p:pic>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54973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190" y="118872"/>
            <a:ext cx="8229600" cy="688436"/>
          </a:xfrm>
        </p:spPr>
        <p:txBody>
          <a:bodyPr/>
          <a:lstStyle/>
          <a:p>
            <a:pPr algn="ctr"/>
            <a:r>
              <a:rPr lang="en-US" sz="3600" dirty="0">
                <a:solidFill>
                  <a:schemeClr val="tx1"/>
                </a:solidFill>
              </a:rPr>
              <a:t>Mission</a:t>
            </a:r>
          </a:p>
        </p:txBody>
      </p:sp>
      <p:sp>
        <p:nvSpPr>
          <p:cNvPr id="5" name="TextBox 4"/>
          <p:cNvSpPr txBox="1"/>
          <p:nvPr/>
        </p:nvSpPr>
        <p:spPr>
          <a:xfrm>
            <a:off x="184436" y="1095375"/>
            <a:ext cx="8742410" cy="4154984"/>
          </a:xfrm>
          <a:prstGeom prst="rect">
            <a:avLst/>
          </a:prstGeom>
          <a:noFill/>
        </p:spPr>
        <p:txBody>
          <a:bodyPr wrap="square" rtlCol="0">
            <a:spAutoFit/>
          </a:bodyPr>
          <a:lstStyle/>
          <a:p>
            <a:pPr fontAlgn="base" hangingPunct="0"/>
            <a:r>
              <a:rPr lang="en-US" sz="2800" dirty="0"/>
              <a:t>At PSEG Long Island, our mission is to build an industry leading electric service company that places safety </a:t>
            </a:r>
            <a:r>
              <a:rPr lang="en-US" sz="2800" dirty="0" smtClean="0"/>
              <a:t>first </a:t>
            </a:r>
            <a:r>
              <a:rPr lang="en-US" sz="2800" dirty="0"/>
              <a:t>in all we </a:t>
            </a:r>
            <a:r>
              <a:rPr lang="en-US" sz="2800" dirty="0" smtClean="0"/>
              <a:t>do, providing </a:t>
            </a:r>
            <a:r>
              <a:rPr lang="en-US" sz="2800" dirty="0"/>
              <a:t>our customers across Long Island and the Rockaways with:</a:t>
            </a:r>
          </a:p>
          <a:p>
            <a:pPr fontAlgn="base" hangingPunct="0"/>
            <a:endParaRPr lang="en-US" sz="1200" dirty="0"/>
          </a:p>
          <a:p>
            <a:pPr marL="457200" lvl="0" indent="-457200" fontAlgn="base" hangingPunct="0">
              <a:buFont typeface="Arial" panose="020B0604020202020204" pitchFamily="34" charset="0"/>
              <a:buChar char="•"/>
            </a:pPr>
            <a:r>
              <a:rPr lang="en-US" sz="2800" dirty="0"/>
              <a:t>Excellent customer service </a:t>
            </a:r>
          </a:p>
          <a:p>
            <a:pPr marL="457200" lvl="0" indent="-457200" fontAlgn="base" hangingPunct="0">
              <a:buFont typeface="Arial" panose="020B0604020202020204" pitchFamily="34" charset="0"/>
              <a:buChar char="•"/>
            </a:pPr>
            <a:r>
              <a:rPr lang="en-US" sz="2800" dirty="0"/>
              <a:t>Best in class electric reliability and storm response</a:t>
            </a:r>
          </a:p>
          <a:p>
            <a:pPr marL="457200" lvl="0" indent="-457200" fontAlgn="base" hangingPunct="0">
              <a:buFont typeface="Arial" panose="020B0604020202020204" pitchFamily="34" charset="0"/>
              <a:buChar char="•"/>
            </a:pPr>
            <a:r>
              <a:rPr lang="en-US" sz="2800" dirty="0"/>
              <a:t>Opportunities for energy efficiency and renewables</a:t>
            </a:r>
          </a:p>
          <a:p>
            <a:pPr marL="457200" lvl="0" indent="-457200" fontAlgn="base" hangingPunct="0">
              <a:buFont typeface="Arial" panose="020B0604020202020204" pitchFamily="34" charset="0"/>
              <a:buChar char="•"/>
            </a:pPr>
            <a:r>
              <a:rPr lang="en-US" sz="2800" dirty="0"/>
              <a:t>Local, caring, and committed employees, dedicated to giving back to their communities</a:t>
            </a:r>
          </a:p>
        </p:txBody>
      </p:sp>
    </p:spTree>
    <p:extLst>
      <p:ext uri="{BB962C8B-B14F-4D97-AF65-F5344CB8AC3E}">
        <p14:creationId xmlns:p14="http://schemas.microsoft.com/office/powerpoint/2010/main" val="42571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118872"/>
            <a:ext cx="8645540" cy="914400"/>
          </a:xfrm>
        </p:spPr>
        <p:txBody>
          <a:bodyPr/>
          <a:lstStyle/>
          <a:p>
            <a:pPr algn="ctr"/>
            <a:r>
              <a:rPr lang="en-US" sz="3600" dirty="0">
                <a:solidFill>
                  <a:schemeClr val="tx1"/>
                </a:solidFill>
              </a:rPr>
              <a:t>Brooklyn Avenue Substation Photo Simulations - Existing</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0" y="1195387"/>
            <a:ext cx="9043639" cy="5049296"/>
          </a:xfrm>
          <a:prstGeom prst="rect">
            <a:avLst/>
          </a:prstGeom>
        </p:spPr>
      </p:pic>
    </p:spTree>
    <p:extLst>
      <p:ext uri="{BB962C8B-B14F-4D97-AF65-F5344CB8AC3E}">
        <p14:creationId xmlns:p14="http://schemas.microsoft.com/office/powerpoint/2010/main" val="45898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tx1"/>
                </a:solidFill>
              </a:rPr>
              <a:t>Brooklyn Avenue Substation Photo Simulations - Proposed</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1" y="1219200"/>
            <a:ext cx="9144001" cy="5003180"/>
          </a:xfrm>
          <a:prstGeom prst="rect">
            <a:avLst/>
          </a:prstGeom>
        </p:spPr>
      </p:pic>
    </p:spTree>
    <p:extLst>
      <p:ext uri="{BB962C8B-B14F-4D97-AF65-F5344CB8AC3E}">
        <p14:creationId xmlns:p14="http://schemas.microsoft.com/office/powerpoint/2010/main" val="304276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tx1"/>
                </a:solidFill>
              </a:rPr>
              <a:t>Brooklyn Avenue Substation Photo Simulations - Existing</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1" y="1128712"/>
            <a:ext cx="9032488" cy="5071366"/>
          </a:xfrm>
          <a:prstGeom prst="rect">
            <a:avLst/>
          </a:prstGeom>
        </p:spPr>
      </p:pic>
    </p:spTree>
    <p:extLst>
      <p:ext uri="{BB962C8B-B14F-4D97-AF65-F5344CB8AC3E}">
        <p14:creationId xmlns:p14="http://schemas.microsoft.com/office/powerpoint/2010/main" val="287221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118872"/>
            <a:ext cx="8634389" cy="914400"/>
          </a:xfrm>
        </p:spPr>
        <p:txBody>
          <a:bodyPr/>
          <a:lstStyle/>
          <a:p>
            <a:pPr algn="ctr"/>
            <a:r>
              <a:rPr lang="en-US" sz="3600" dirty="0">
                <a:solidFill>
                  <a:schemeClr val="tx1"/>
                </a:solidFill>
              </a:rPr>
              <a:t>Brooklyn Avenue Substation Photo Simulations - Proposed</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89210" y="1100137"/>
            <a:ext cx="9054790" cy="5155697"/>
          </a:xfrm>
          <a:prstGeom prst="rect">
            <a:avLst/>
          </a:prstGeom>
        </p:spPr>
      </p:pic>
    </p:spTree>
    <p:extLst>
      <p:ext uri="{BB962C8B-B14F-4D97-AF65-F5344CB8AC3E}">
        <p14:creationId xmlns:p14="http://schemas.microsoft.com/office/powerpoint/2010/main" val="83502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90" y="118872"/>
            <a:ext cx="8666210" cy="680198"/>
          </a:xfrm>
        </p:spPr>
        <p:txBody>
          <a:bodyPr/>
          <a:lstStyle/>
          <a:p>
            <a:pPr algn="ctr"/>
            <a:r>
              <a:rPr lang="en-US" sz="3600" dirty="0">
                <a:solidFill>
                  <a:schemeClr val="tx1"/>
                </a:solidFill>
              </a:rPr>
              <a:t>Safety &amp; Construction</a:t>
            </a:r>
          </a:p>
        </p:txBody>
      </p:sp>
      <p:sp>
        <p:nvSpPr>
          <p:cNvPr id="3" name="Rectangle 2"/>
          <p:cNvSpPr/>
          <p:nvPr/>
        </p:nvSpPr>
        <p:spPr>
          <a:xfrm>
            <a:off x="249190" y="1302690"/>
            <a:ext cx="8666210" cy="3970318"/>
          </a:xfrm>
          <a:prstGeom prst="rect">
            <a:avLst/>
          </a:prstGeom>
        </p:spPr>
        <p:txBody>
          <a:bodyPr wrap="square">
            <a:spAutoFit/>
          </a:bodyPr>
          <a:lstStyle/>
          <a:p>
            <a:pPr marL="342900" indent="-342900">
              <a:buFont typeface="Arial" panose="020B0604020202020204" pitchFamily="34" charset="0"/>
              <a:buChar char="•"/>
            </a:pPr>
            <a:r>
              <a:rPr lang="en-US" dirty="0">
                <a:solidFill>
                  <a:srgbClr val="333333"/>
                </a:solidFill>
              </a:rPr>
              <a:t>PSEG Long Island continues to operate, providing safe and reliable electricity to more than its 1.1 million customers. PSEG Long Island, like many companies, has implemented robust business continuity plans and emergency procedures during the COVID-19 outbreak</a:t>
            </a:r>
          </a:p>
          <a:p>
            <a:pPr marL="342900" lvl="0" indent="-342900">
              <a:buFont typeface="Arial" panose="020B0604020202020204" pitchFamily="34" charset="0"/>
              <a:buChar char="•"/>
            </a:pPr>
            <a:endParaRPr lang="en-US" dirty="0">
              <a:solidFill>
                <a:srgbClr val="000000"/>
              </a:solidFill>
            </a:endParaRPr>
          </a:p>
          <a:p>
            <a:pPr marL="342900" lvl="0" indent="-342900">
              <a:buFont typeface="Arial" panose="020B0604020202020204" pitchFamily="34" charset="0"/>
              <a:buChar char="•"/>
            </a:pPr>
            <a:r>
              <a:rPr lang="en-US" dirty="0">
                <a:solidFill>
                  <a:srgbClr val="000000"/>
                </a:solidFill>
              </a:rPr>
              <a:t>Contractors performing work for this project have provided PSEG Long Island with their safety plans, which meet current regulatory requirements with respect to COVID-19, including </a:t>
            </a:r>
            <a:r>
              <a:rPr lang="en-US" dirty="0" smtClean="0">
                <a:solidFill>
                  <a:srgbClr val="000000"/>
                </a:solidFill>
              </a:rPr>
              <a:t>physical </a:t>
            </a:r>
            <a:r>
              <a:rPr lang="en-US" dirty="0">
                <a:solidFill>
                  <a:srgbClr val="000000"/>
                </a:solidFill>
              </a:rPr>
              <a:t>distancing measures </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PSEG Long Island will provide cones, flaggers and signage at the work sites</a:t>
            </a:r>
          </a:p>
          <a:p>
            <a:pPr marL="342900" lvl="0" indent="-342900">
              <a:buFont typeface="Arial" panose="020B0604020202020204" pitchFamily="34" charset="0"/>
              <a:buChar char="•"/>
            </a:pPr>
            <a:endParaRPr lang="en-US" dirty="0">
              <a:solidFill>
                <a:srgbClr val="000000"/>
              </a:solidFill>
            </a:endParaRPr>
          </a:p>
          <a:p>
            <a:pPr marL="342900" lvl="0" indent="-342900">
              <a:buClr>
                <a:srgbClr val="F95D0D"/>
              </a:buClr>
              <a:buFont typeface="Arial" panose="020B0604020202020204" pitchFamily="34" charset="0"/>
              <a:buChar char="•"/>
            </a:pPr>
            <a:endParaRPr lang="en-US" dirty="0">
              <a:solidFill>
                <a:srgbClr val="000000"/>
              </a:solidFill>
            </a:endParaRPr>
          </a:p>
          <a:p>
            <a:pPr lvl="0" algn="ctr">
              <a:buClr>
                <a:srgbClr val="F95D0D"/>
              </a:buClr>
            </a:pPr>
            <a:r>
              <a:rPr lang="en-US" dirty="0"/>
              <a:t>For more information on our response to the pandemic, please visit </a:t>
            </a:r>
            <a:r>
              <a:rPr lang="en-US" u="sng" dirty="0">
                <a:hlinkClick r:id="rId3"/>
              </a:rPr>
              <a:t>www.psegliny.com/covid19</a:t>
            </a:r>
            <a:endParaRPr lang="en-US" dirty="0"/>
          </a:p>
        </p:txBody>
      </p:sp>
    </p:spTree>
    <p:extLst>
      <p:ext uri="{BB962C8B-B14F-4D97-AF65-F5344CB8AC3E}">
        <p14:creationId xmlns:p14="http://schemas.microsoft.com/office/powerpoint/2010/main" val="25462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0" y="182881"/>
            <a:ext cx="8229600" cy="645566"/>
          </a:xfrm>
        </p:spPr>
        <p:txBody>
          <a:bodyPr/>
          <a:lstStyle/>
          <a:p>
            <a:pPr algn="ctr"/>
            <a:r>
              <a:rPr lang="en-US" sz="3600" dirty="0">
                <a:solidFill>
                  <a:schemeClr val="tx1"/>
                </a:solidFill>
              </a:rPr>
              <a:t>Community Outreach</a:t>
            </a:r>
          </a:p>
        </p:txBody>
      </p:sp>
      <p:sp>
        <p:nvSpPr>
          <p:cNvPr id="4" name="Rectangle 3"/>
          <p:cNvSpPr/>
          <p:nvPr/>
        </p:nvSpPr>
        <p:spPr>
          <a:xfrm>
            <a:off x="424281" y="1184409"/>
            <a:ext cx="7834579" cy="4462760"/>
          </a:xfrm>
          <a:prstGeom prst="rect">
            <a:avLst/>
          </a:prstGeom>
        </p:spPr>
        <p:txBody>
          <a:bodyPr wrap="square">
            <a:spAutoFit/>
          </a:bodyPr>
          <a:lstStyle/>
          <a:p>
            <a:pPr marL="342900" indent="-342900">
              <a:spcAft>
                <a:spcPts val="1200"/>
              </a:spcAft>
              <a:buFont typeface="Arial" panose="020B0604020202020204" pitchFamily="34" charset="0"/>
              <a:buChar char="•"/>
            </a:pPr>
            <a:r>
              <a:rPr lang="en-US" sz="2800" dirty="0"/>
              <a:t>Customer notification to those within the vicinity of project:</a:t>
            </a:r>
          </a:p>
          <a:p>
            <a:pPr marL="800100" lvl="1" indent="-342900">
              <a:spcAft>
                <a:spcPts val="1200"/>
              </a:spcAft>
              <a:buFont typeface="Arial" panose="020B0604020202020204" pitchFamily="34" charset="0"/>
              <a:buChar char="•"/>
            </a:pPr>
            <a:r>
              <a:rPr lang="en-US" sz="2800" dirty="0"/>
              <a:t>Letters</a:t>
            </a:r>
          </a:p>
          <a:p>
            <a:pPr marL="800100" lvl="1" indent="-342900">
              <a:spcAft>
                <a:spcPts val="1200"/>
              </a:spcAft>
              <a:buFont typeface="Arial" panose="020B0604020202020204" pitchFamily="34" charset="0"/>
              <a:buChar char="•"/>
            </a:pPr>
            <a:r>
              <a:rPr lang="en-US" sz="2800" dirty="0" err="1" smtClean="0"/>
              <a:t>Robo</a:t>
            </a:r>
            <a:r>
              <a:rPr lang="en-US" sz="2800" dirty="0" smtClean="0"/>
              <a:t> calls </a:t>
            </a:r>
            <a:r>
              <a:rPr lang="en-US" sz="2800" dirty="0"/>
              <a:t>- for planned outages</a:t>
            </a:r>
          </a:p>
          <a:p>
            <a:pPr marL="800100" lvl="1" indent="-342900">
              <a:spcAft>
                <a:spcPts val="1200"/>
              </a:spcAft>
              <a:buFont typeface="Arial" panose="020B0604020202020204" pitchFamily="34" charset="0"/>
              <a:buChar char="•"/>
            </a:pPr>
            <a:r>
              <a:rPr lang="en-US" sz="2800" dirty="0"/>
              <a:t>Email and text messages – as needed</a:t>
            </a:r>
          </a:p>
          <a:p>
            <a:pPr marL="342900" indent="-342900">
              <a:spcAft>
                <a:spcPts val="1200"/>
              </a:spcAft>
              <a:buFont typeface="Arial" panose="020B0604020202020204" pitchFamily="34" charset="0"/>
              <a:buChar char="•"/>
            </a:pPr>
            <a:endParaRPr lang="en-US" sz="2800" dirty="0"/>
          </a:p>
          <a:p>
            <a:pPr marL="342900" indent="-342900">
              <a:spcAft>
                <a:spcPts val="1200"/>
              </a:spcAft>
              <a:buFont typeface="Arial" panose="020B0604020202020204" pitchFamily="34" charset="0"/>
              <a:buChar char="•"/>
            </a:pPr>
            <a:r>
              <a:rPr lang="en-US" sz="2800" dirty="0"/>
              <a:t>Dedicated webpage providing project details</a:t>
            </a:r>
          </a:p>
          <a:p>
            <a:pPr>
              <a:buClr>
                <a:srgbClr val="F95D0D"/>
              </a:buClr>
            </a:pPr>
            <a:endParaRPr lang="en-US" sz="2800" dirty="0">
              <a:solidFill>
                <a:srgbClr val="000000"/>
              </a:solidFill>
            </a:endParaRPr>
          </a:p>
        </p:txBody>
      </p:sp>
    </p:spTree>
    <p:extLst>
      <p:ext uri="{BB962C8B-B14F-4D97-AF65-F5344CB8AC3E}">
        <p14:creationId xmlns:p14="http://schemas.microsoft.com/office/powerpoint/2010/main" val="383546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90" y="118872"/>
            <a:ext cx="8666210" cy="680198"/>
          </a:xfrm>
        </p:spPr>
        <p:txBody>
          <a:bodyPr/>
          <a:lstStyle/>
          <a:p>
            <a:pPr algn="ctr"/>
            <a:r>
              <a:rPr lang="en-US" sz="3600" dirty="0">
                <a:solidFill>
                  <a:schemeClr val="tx1"/>
                </a:solidFill>
              </a:rPr>
              <a:t>How to get in touch</a:t>
            </a:r>
          </a:p>
        </p:txBody>
      </p:sp>
      <p:sp>
        <p:nvSpPr>
          <p:cNvPr id="3" name="Rectangle 2"/>
          <p:cNvSpPr/>
          <p:nvPr/>
        </p:nvSpPr>
        <p:spPr>
          <a:xfrm>
            <a:off x="473366" y="1179248"/>
            <a:ext cx="8202283" cy="6093976"/>
          </a:xfrm>
          <a:prstGeom prst="rect">
            <a:avLst/>
          </a:prstGeom>
        </p:spPr>
        <p:txBody>
          <a:bodyPr wrap="square">
            <a:spAutoFit/>
          </a:bodyPr>
          <a:lstStyle/>
          <a:p>
            <a:pPr>
              <a:buClr>
                <a:srgbClr val="F95D0D"/>
              </a:buClr>
            </a:pPr>
            <a:r>
              <a:rPr lang="en-US" sz="2800" dirty="0"/>
              <a:t>Our website</a:t>
            </a:r>
            <a:r>
              <a:rPr lang="en-US" sz="2800" i="1" dirty="0"/>
              <a:t>:  </a:t>
            </a:r>
            <a:r>
              <a:rPr lang="en-US" sz="2800" u="sng" dirty="0">
                <a:hlinkClick r:id="rId3"/>
              </a:rPr>
              <a:t>https://www.psegliny.com/reliability/BrooklynAveSubProject</a:t>
            </a:r>
            <a:endParaRPr lang="en-US" sz="2800" i="1" dirty="0"/>
          </a:p>
          <a:p>
            <a:pPr>
              <a:buClr>
                <a:srgbClr val="F95D0D"/>
              </a:buClr>
            </a:pPr>
            <a:endParaRPr lang="en-US" sz="2800" dirty="0"/>
          </a:p>
          <a:p>
            <a:pPr>
              <a:buClr>
                <a:srgbClr val="F95D0D"/>
              </a:buClr>
            </a:pPr>
            <a:r>
              <a:rPr lang="en-US" sz="2800" dirty="0"/>
              <a:t>Our Survey:  </a:t>
            </a:r>
            <a:r>
              <a:rPr lang="en-US" sz="2800" u="sng" dirty="0">
                <a:hlinkClick r:id="rId4"/>
              </a:rPr>
              <a:t>https://www.psegliny.com/inthecommunity/currentinitiatives/reliabilityprojects</a:t>
            </a:r>
            <a:endParaRPr lang="en-US" sz="2800" dirty="0"/>
          </a:p>
          <a:p>
            <a:pPr>
              <a:buClr>
                <a:srgbClr val="F95D0D"/>
              </a:buClr>
            </a:pPr>
            <a:endParaRPr lang="en-US" sz="2800" dirty="0"/>
          </a:p>
          <a:p>
            <a:pPr>
              <a:buClr>
                <a:srgbClr val="F95D0D"/>
              </a:buClr>
            </a:pPr>
            <a:r>
              <a:rPr lang="en-US" sz="2800" dirty="0"/>
              <a:t>Email:  </a:t>
            </a:r>
            <a:r>
              <a:rPr lang="en-US" sz="2800" u="sng" dirty="0">
                <a:hlinkClick r:id="rId5"/>
              </a:rPr>
              <a:t>ExternalAffairsLI@pseg.com</a:t>
            </a:r>
            <a:endParaRPr lang="en-US" sz="2800" i="1" dirty="0"/>
          </a:p>
          <a:p>
            <a:pPr>
              <a:buClr>
                <a:srgbClr val="F95D0D"/>
              </a:buClr>
            </a:pPr>
            <a:endParaRPr lang="en-US" sz="2800" dirty="0"/>
          </a:p>
          <a:p>
            <a:pPr>
              <a:buClr>
                <a:srgbClr val="F95D0D"/>
              </a:buClr>
            </a:pPr>
            <a:r>
              <a:rPr lang="en-US" sz="2800" dirty="0"/>
              <a:t>Contact us at:  1-800-490-0025 </a:t>
            </a:r>
            <a:endParaRPr lang="en-US" sz="2800" i="1" dirty="0"/>
          </a:p>
          <a:p>
            <a:pPr>
              <a:buClr>
                <a:srgbClr val="F95D0D"/>
              </a:buClr>
            </a:pPr>
            <a:r>
              <a:rPr lang="en-US" sz="3200" dirty="0"/>
              <a:t> </a:t>
            </a:r>
          </a:p>
          <a:p>
            <a:pPr algn="ctr">
              <a:buClr>
                <a:srgbClr val="F95D0D"/>
              </a:buClr>
            </a:pPr>
            <a:endParaRPr lang="en-US" sz="3200" dirty="0"/>
          </a:p>
          <a:p>
            <a:pPr marL="342900" indent="-342900">
              <a:buClr>
                <a:srgbClr val="F95D0D"/>
              </a:buClr>
              <a:buFont typeface="Arial" panose="020B0604020202020204" pitchFamily="34" charset="0"/>
              <a:buChar char="•"/>
            </a:pPr>
            <a:endParaRPr lang="en-US" dirty="0"/>
          </a:p>
        </p:txBody>
      </p:sp>
    </p:spTree>
    <p:extLst>
      <p:ext uri="{BB962C8B-B14F-4D97-AF65-F5344CB8AC3E}">
        <p14:creationId xmlns:p14="http://schemas.microsoft.com/office/powerpoint/2010/main" val="324988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217"/>
            <a:ext cx="8991600" cy="725859"/>
          </a:xfrm>
        </p:spPr>
        <p:txBody>
          <a:bodyPr/>
          <a:lstStyle/>
          <a:p>
            <a:r>
              <a:rPr lang="en-US" sz="3200" dirty="0">
                <a:solidFill>
                  <a:schemeClr val="tx1"/>
                </a:solidFill>
              </a:rPr>
              <a:t>Project Scope – Brooklyn Avenue Substation Project</a:t>
            </a:r>
          </a:p>
        </p:txBody>
      </p:sp>
      <p:sp>
        <p:nvSpPr>
          <p:cNvPr id="3" name="Rectangle 2"/>
          <p:cNvSpPr/>
          <p:nvPr/>
        </p:nvSpPr>
        <p:spPr>
          <a:xfrm>
            <a:off x="245327" y="918622"/>
            <a:ext cx="8720253" cy="5693866"/>
          </a:xfrm>
          <a:prstGeom prst="rect">
            <a:avLst/>
          </a:prstGeom>
        </p:spPr>
        <p:txBody>
          <a:bodyPr wrap="square">
            <a:spAutoFit/>
          </a:bodyPr>
          <a:lstStyle/>
          <a:p>
            <a:pPr marL="342900" indent="-342900">
              <a:spcBef>
                <a:spcPct val="0"/>
              </a:spcBef>
              <a:buClr>
                <a:srgbClr val="F95D0D"/>
              </a:buClr>
              <a:buFont typeface="Arial" panose="020B0604020202020204" pitchFamily="34" charset="0"/>
              <a:buChar char="•"/>
            </a:pPr>
            <a:endParaRPr lang="en-US" altLang="en-US" sz="2000" dirty="0"/>
          </a:p>
          <a:p>
            <a:pPr>
              <a:spcBef>
                <a:spcPct val="0"/>
              </a:spcBef>
              <a:buClr>
                <a:srgbClr val="F95D0D"/>
              </a:buClr>
            </a:pPr>
            <a:r>
              <a:rPr lang="en-US" altLang="en-US" sz="2000" dirty="0"/>
              <a:t>PSEG Long Island is designing this project to better support the growing power needs in this community. </a:t>
            </a:r>
          </a:p>
          <a:p>
            <a:pPr>
              <a:spcBef>
                <a:spcPct val="0"/>
              </a:spcBef>
              <a:buClr>
                <a:srgbClr val="F95D0D"/>
              </a:buClr>
            </a:pPr>
            <a:endParaRPr lang="en-US" altLang="en-US" sz="2000" b="1" dirty="0"/>
          </a:p>
          <a:p>
            <a:pPr>
              <a:spcBef>
                <a:spcPct val="0"/>
              </a:spcBef>
              <a:buClr>
                <a:srgbClr val="F95D0D"/>
              </a:buClr>
            </a:pPr>
            <a:r>
              <a:rPr lang="en-US" altLang="en-US" sz="2000" b="1" dirty="0"/>
              <a:t>(Transmission lines </a:t>
            </a:r>
            <a:r>
              <a:rPr lang="en-US" altLang="en-US" sz="2000" dirty="0"/>
              <a:t>carry high voltage power to substations, where the voltage is stepped down to lower levels and sent out into our neighborhoods via </a:t>
            </a:r>
            <a:r>
              <a:rPr lang="en-US" altLang="en-US" sz="2000" b="1" dirty="0"/>
              <a:t>distribution circuits</a:t>
            </a:r>
            <a:r>
              <a:rPr lang="en-US" altLang="en-US" sz="2000" dirty="0"/>
              <a:t>.)</a:t>
            </a:r>
          </a:p>
          <a:p>
            <a:pPr>
              <a:spcBef>
                <a:spcPct val="0"/>
              </a:spcBef>
              <a:buClr>
                <a:srgbClr val="F95D0D"/>
              </a:buClr>
            </a:pPr>
            <a:endParaRPr lang="en-US" altLang="en-US" sz="2000" dirty="0"/>
          </a:p>
          <a:p>
            <a:pPr>
              <a:spcBef>
                <a:spcPct val="0"/>
              </a:spcBef>
              <a:buClr>
                <a:srgbClr val="F95D0D"/>
              </a:buClr>
            </a:pPr>
            <a:r>
              <a:rPr lang="en-US" altLang="en-US" sz="2000" dirty="0"/>
              <a:t>The project will construct one new substation and upgrade the transmission and distribution system.  </a:t>
            </a:r>
          </a:p>
          <a:p>
            <a:pPr marL="742950" lvl="1" indent="-285750">
              <a:spcBef>
                <a:spcPct val="0"/>
              </a:spcBef>
              <a:buFont typeface="Arial" panose="020B0604020202020204" pitchFamily="34" charset="0"/>
              <a:buChar char="•"/>
            </a:pPr>
            <a:r>
              <a:rPr lang="en-US" altLang="en-US" sz="2000" dirty="0"/>
              <a:t>A substation will be built at 48 Brooklyn Avenue, Massapequa, NY, located just north of the LIRR ROW in a Commercial/Industrial </a:t>
            </a:r>
            <a:r>
              <a:rPr lang="en-US" altLang="en-US" sz="2000" dirty="0" smtClean="0"/>
              <a:t>area</a:t>
            </a:r>
            <a:endParaRPr lang="en-US" altLang="en-US" sz="2000" dirty="0"/>
          </a:p>
          <a:p>
            <a:pPr marL="742950" lvl="1" indent="-285750">
              <a:spcBef>
                <a:spcPct val="0"/>
              </a:spcBef>
              <a:buFont typeface="Arial" panose="020B0604020202020204" pitchFamily="34" charset="0"/>
              <a:buChar char="•"/>
            </a:pPr>
            <a:r>
              <a:rPr lang="en-US" sz="2000" dirty="0"/>
              <a:t>Replacement and relocation of existing steel transmission poles along the LIRR ROW</a:t>
            </a:r>
          </a:p>
          <a:p>
            <a:pPr marL="742950" lvl="1" indent="-285750">
              <a:spcBef>
                <a:spcPct val="0"/>
              </a:spcBef>
              <a:buFont typeface="Arial" panose="020B0604020202020204" pitchFamily="34" charset="0"/>
              <a:buChar char="•"/>
            </a:pPr>
            <a:r>
              <a:rPr lang="en-US" altLang="en-US" sz="2000" dirty="0"/>
              <a:t>Distribution system upgrades throughout the community.</a:t>
            </a:r>
          </a:p>
          <a:p>
            <a:pPr>
              <a:spcBef>
                <a:spcPct val="0"/>
              </a:spcBef>
              <a:buClr>
                <a:srgbClr val="F95D0D"/>
              </a:buClr>
            </a:pPr>
            <a:r>
              <a:rPr lang="en-US" altLang="en-US" sz="2000" dirty="0"/>
              <a:t> </a:t>
            </a:r>
          </a:p>
          <a:p>
            <a:pPr>
              <a:spcBef>
                <a:spcPct val="0"/>
              </a:spcBef>
            </a:pPr>
            <a:endParaRPr lang="en-US" altLang="en-US" sz="1600" dirty="0"/>
          </a:p>
          <a:p>
            <a:pPr>
              <a:spcBef>
                <a:spcPct val="0"/>
              </a:spcBef>
            </a:pPr>
            <a:endParaRPr lang="en-US" altLang="en-US" sz="1600" dirty="0"/>
          </a:p>
          <a:p>
            <a:pPr>
              <a:spcBef>
                <a:spcPct val="0"/>
              </a:spcBef>
              <a:buNone/>
            </a:pPr>
            <a:endParaRPr lang="en-US" altLang="en-US" sz="1400" dirty="0"/>
          </a:p>
        </p:txBody>
      </p:sp>
    </p:spTree>
    <p:extLst>
      <p:ext uri="{BB962C8B-B14F-4D97-AF65-F5344CB8AC3E}">
        <p14:creationId xmlns:p14="http://schemas.microsoft.com/office/powerpoint/2010/main" val="219396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191" y="118872"/>
            <a:ext cx="8742410" cy="688436"/>
          </a:xfrm>
        </p:spPr>
        <p:txBody>
          <a:bodyPr/>
          <a:lstStyle/>
          <a:p>
            <a:pPr algn="ctr"/>
            <a:r>
              <a:rPr lang="en-US" sz="3600" dirty="0">
                <a:solidFill>
                  <a:schemeClr val="tx1"/>
                </a:solidFill>
              </a:rPr>
              <a:t>Benefits of a New Substation in Massapequa</a:t>
            </a:r>
          </a:p>
        </p:txBody>
      </p:sp>
      <p:sp>
        <p:nvSpPr>
          <p:cNvPr id="5" name="TextBox 4"/>
          <p:cNvSpPr txBox="1"/>
          <p:nvPr/>
        </p:nvSpPr>
        <p:spPr>
          <a:xfrm>
            <a:off x="249190" y="1095375"/>
            <a:ext cx="874241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PSEG Long Island is responsible for providing reliable electric service for the communities we serve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Recent engineering studies and analysis conducted by PSEG Long Island have concluded that growing energy demands will exceed the capacity of the existing substations and electric circuits in the area. The project will increase reliability and power quality to the area, and will support future load growth</a:t>
            </a:r>
          </a:p>
          <a:p>
            <a:endParaRPr lang="en-US" sz="2400" dirty="0"/>
          </a:p>
          <a:p>
            <a:pPr marL="342900" indent="-342900">
              <a:buFont typeface="Arial" panose="020B0604020202020204" pitchFamily="34" charset="0"/>
              <a:buChar char="•"/>
            </a:pPr>
            <a:r>
              <a:rPr lang="en-US" sz="2400" dirty="0"/>
              <a:t>Nearby substations have no land available for expansion and their existing banks and feeders are running out of capacity to support the area during load growth, future load additions, and contingency events</a:t>
            </a:r>
          </a:p>
        </p:txBody>
      </p:sp>
    </p:spTree>
    <p:extLst>
      <p:ext uri="{BB962C8B-B14F-4D97-AF65-F5344CB8AC3E}">
        <p14:creationId xmlns:p14="http://schemas.microsoft.com/office/powerpoint/2010/main" val="285109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18872"/>
            <a:ext cx="8229600" cy="680198"/>
          </a:xfrm>
        </p:spPr>
        <p:txBody>
          <a:bodyPr/>
          <a:lstStyle/>
          <a:p>
            <a:pPr algn="ctr"/>
            <a:r>
              <a:rPr lang="en-US" sz="3600" dirty="0">
                <a:solidFill>
                  <a:schemeClr val="tx1"/>
                </a:solidFill>
              </a:rPr>
              <a:t>Brooklyn Avenue Substation</a:t>
            </a:r>
          </a:p>
        </p:txBody>
      </p:sp>
      <p:sp>
        <p:nvSpPr>
          <p:cNvPr id="3" name="Rectangle 2"/>
          <p:cNvSpPr/>
          <p:nvPr/>
        </p:nvSpPr>
        <p:spPr>
          <a:xfrm>
            <a:off x="249190" y="1143000"/>
            <a:ext cx="8574770" cy="4708981"/>
          </a:xfrm>
          <a:prstGeom prst="rect">
            <a:avLst/>
          </a:prstGeom>
        </p:spPr>
        <p:txBody>
          <a:bodyPr wrap="square">
            <a:spAutoFit/>
          </a:bodyPr>
          <a:lstStyle/>
          <a:p>
            <a:r>
              <a:rPr lang="en-US" sz="2000" dirty="0"/>
              <a:t>A centrally located substation will directly benefit the community by significantly increasing reliability and power quality.</a:t>
            </a:r>
          </a:p>
          <a:p>
            <a:pPr lvl="1"/>
            <a:endParaRPr lang="en-US" sz="2000" dirty="0"/>
          </a:p>
          <a:p>
            <a:pPr marL="742950" lvl="1" indent="-285750">
              <a:buFont typeface="Arial" panose="020B0604020202020204" pitchFamily="34" charset="0"/>
              <a:buChar char="•"/>
            </a:pPr>
            <a:r>
              <a:rPr lang="en-US" sz="2000" dirty="0"/>
              <a:t>Shorter distribution feeders enhance reliability.  Adding centrally-located equipment will reduce the number of customers served by each feeder.</a:t>
            </a:r>
          </a:p>
          <a:p>
            <a:pPr lvl="1"/>
            <a:endParaRPr lang="en-US" sz="2000" dirty="0"/>
          </a:p>
          <a:p>
            <a:pPr marL="742950" lvl="1" indent="-285750">
              <a:buFont typeface="Arial" panose="020B0604020202020204" pitchFamily="34" charset="0"/>
              <a:buChar char="•"/>
            </a:pPr>
            <a:r>
              <a:rPr lang="en-US" sz="2000" dirty="0"/>
              <a:t>Reduces load and capacity challenges on surrounding substations while providing increased contingency capacity for the entire </a:t>
            </a:r>
            <a:r>
              <a:rPr lang="en-US" sz="2000" dirty="0" smtClean="0"/>
              <a:t>area</a:t>
            </a: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Increased system automation and network monitoring will help restore customers’ electricity more </a:t>
            </a:r>
            <a:r>
              <a:rPr lang="en-US" sz="2000" dirty="0" smtClean="0"/>
              <a:t>quickly</a:t>
            </a: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Increased electric capacity in the area will facilitate routine and necessary system </a:t>
            </a:r>
            <a:r>
              <a:rPr lang="en-US" sz="2000" dirty="0" smtClean="0"/>
              <a:t>maintenance</a:t>
            </a:r>
            <a:endParaRPr lang="en-US" sz="1550" dirty="0">
              <a:solidFill>
                <a:srgbClr val="3C536F"/>
              </a:solidFill>
            </a:endParaRPr>
          </a:p>
        </p:txBody>
      </p:sp>
    </p:spTree>
    <p:extLst>
      <p:ext uri="{BB962C8B-B14F-4D97-AF65-F5344CB8AC3E}">
        <p14:creationId xmlns:p14="http://schemas.microsoft.com/office/powerpoint/2010/main" val="72153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34" y="122663"/>
            <a:ext cx="8229600" cy="635620"/>
          </a:xfrm>
        </p:spPr>
        <p:txBody>
          <a:bodyPr/>
          <a:lstStyle/>
          <a:p>
            <a:pPr algn="ctr"/>
            <a:r>
              <a:rPr lang="en-US" sz="3600" dirty="0">
                <a:solidFill>
                  <a:schemeClr val="tx1"/>
                </a:solidFill>
              </a:rPr>
              <a:t>Transmission Work</a:t>
            </a:r>
          </a:p>
        </p:txBody>
      </p:sp>
      <p:sp>
        <p:nvSpPr>
          <p:cNvPr id="3" name="Rectangle 2"/>
          <p:cNvSpPr/>
          <p:nvPr/>
        </p:nvSpPr>
        <p:spPr>
          <a:xfrm>
            <a:off x="347917" y="1067461"/>
            <a:ext cx="8135502" cy="6263253"/>
          </a:xfrm>
          <a:prstGeom prst="rect">
            <a:avLst/>
          </a:prstGeom>
        </p:spPr>
        <p:txBody>
          <a:bodyPr wrap="square">
            <a:spAutoFit/>
          </a:bodyPr>
          <a:lstStyle/>
          <a:p>
            <a:pPr marL="285750" indent="-285750">
              <a:buFont typeface="Arial" panose="020B0604020202020204" pitchFamily="34" charset="0"/>
              <a:buChar char="•"/>
            </a:pPr>
            <a:r>
              <a:rPr lang="en-US" sz="2400" dirty="0"/>
              <a:t>Replacement and relocation of three existing steel transmission poles and associated pole-top equipment and wire, and installation of three new steel transmission poles and wires</a:t>
            </a:r>
          </a:p>
          <a:p>
            <a:pPr marL="742950" lvl="1" indent="-285750">
              <a:buFont typeface="Arial" panose="020B0604020202020204" pitchFamily="34" charset="0"/>
              <a:buChar char="•"/>
            </a:pPr>
            <a:r>
              <a:rPr lang="en-US" sz="2400" dirty="0"/>
              <a:t>The transmission pole replacements will occur along an existing overhead transmission circuit, which is located just north of, and parallel to, the Long Island Rail Road (LIRR) tracks in </a:t>
            </a:r>
            <a:r>
              <a:rPr lang="en-US" sz="2400" dirty="0" smtClean="0"/>
              <a:t>Massapequa</a:t>
            </a:r>
            <a:endParaRPr lang="en-US" sz="2400" dirty="0"/>
          </a:p>
          <a:p>
            <a:pPr marL="742950" lvl="1" indent="-285750">
              <a:buFont typeface="Arial" panose="020B0604020202020204" pitchFamily="34" charset="0"/>
              <a:buChar char="•"/>
            </a:pPr>
            <a:r>
              <a:rPr lang="en-US" sz="2400" dirty="0"/>
              <a:t>Pole replacements will occur within this LIRR existing transmission circuit pole </a:t>
            </a:r>
            <a:r>
              <a:rPr lang="en-US" sz="2400" dirty="0" smtClean="0"/>
              <a:t>alignment</a:t>
            </a:r>
            <a:endParaRPr lang="en-US" sz="2400" dirty="0"/>
          </a:p>
          <a:p>
            <a:pPr marL="742950" lvl="1" indent="-285750">
              <a:buFont typeface="Arial" panose="020B0604020202020204" pitchFamily="34" charset="0"/>
              <a:buChar char="•"/>
            </a:pPr>
            <a:r>
              <a:rPr lang="en-US" sz="2400" dirty="0"/>
              <a:t>One new transmission pole will be installed within the LIRR pole alignment, and two new transmission poles will be installed within the new Brooklyn Avenue </a:t>
            </a:r>
            <a:r>
              <a:rPr lang="en-US" sz="2400" dirty="0" smtClean="0"/>
              <a:t>Substation</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1500" dirty="0">
              <a:solidFill>
                <a:srgbClr val="FF0000"/>
              </a:solidFill>
            </a:endParaRPr>
          </a:p>
          <a:p>
            <a:pPr marL="742950" lvl="1" indent="-285750">
              <a:buFont typeface="Arial" panose="020B0604020202020204" pitchFamily="34" charset="0"/>
              <a:buChar char="•"/>
            </a:pPr>
            <a:endParaRPr lang="en-US" sz="1500" dirty="0">
              <a:solidFill>
                <a:srgbClr val="FF0000"/>
              </a:solidFill>
            </a:endParaRPr>
          </a:p>
          <a:p>
            <a:pPr lvl="1"/>
            <a:endParaRPr lang="en-US" sz="1500" dirty="0">
              <a:solidFill>
                <a:srgbClr val="FF0000"/>
              </a:solidFill>
            </a:endParaRPr>
          </a:p>
        </p:txBody>
      </p:sp>
    </p:spTree>
    <p:extLst>
      <p:ext uri="{BB962C8B-B14F-4D97-AF65-F5344CB8AC3E}">
        <p14:creationId xmlns:p14="http://schemas.microsoft.com/office/powerpoint/2010/main" val="200126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8229600" cy="750277"/>
          </a:xfrm>
        </p:spPr>
        <p:txBody>
          <a:bodyPr/>
          <a:lstStyle/>
          <a:p>
            <a:pPr algn="ctr"/>
            <a:r>
              <a:rPr lang="en-US" dirty="0" smtClean="0">
                <a:solidFill>
                  <a:schemeClr val="tx1"/>
                </a:solidFill>
              </a:rPr>
              <a:t>Transmission Work Cont’d</a:t>
            </a:r>
            <a:endParaRPr lang="en-US" dirty="0"/>
          </a:p>
        </p:txBody>
      </p:sp>
      <p:sp>
        <p:nvSpPr>
          <p:cNvPr id="3" name="Rectangle 2"/>
          <p:cNvSpPr/>
          <p:nvPr/>
        </p:nvSpPr>
        <p:spPr>
          <a:xfrm>
            <a:off x="246185" y="1019908"/>
            <a:ext cx="8721969" cy="5355312"/>
          </a:xfrm>
          <a:prstGeom prst="rect">
            <a:avLst/>
          </a:prstGeom>
        </p:spPr>
        <p:txBody>
          <a:bodyPr wrap="square">
            <a:spAutoFit/>
          </a:bodyPr>
          <a:lstStyle/>
          <a:p>
            <a:pPr lvl="1"/>
            <a:r>
              <a:rPr lang="en-US" i="1" u="sng" dirty="0"/>
              <a:t>Description of the transmission facilities to be built:</a:t>
            </a:r>
            <a:endParaRPr lang="en-US" dirty="0" smtClean="0"/>
          </a:p>
          <a:p>
            <a:pPr marL="742950" lvl="1" indent="-285750">
              <a:buFont typeface="Arial" panose="020B0604020202020204" pitchFamily="34" charset="0"/>
              <a:buChar char="•"/>
            </a:pPr>
            <a:r>
              <a:rPr lang="en-US" dirty="0" smtClean="0"/>
              <a:t>Three </a:t>
            </a:r>
            <a:r>
              <a:rPr lang="en-US" dirty="0"/>
              <a:t>existing steel transmission poles will be replaced with new steel transmission poles that will have a newer type of finish that blends in more naturally with the surrounding environment. These poles are currently approximately 63 to 65 feet in height, and the replacement poles will be approximately 7</a:t>
            </a:r>
            <a:r>
              <a:rPr lang="en-US" dirty="0" smtClean="0"/>
              <a:t>5 </a:t>
            </a:r>
            <a:r>
              <a:rPr lang="en-US" dirty="0"/>
              <a:t>feet in height</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Of </a:t>
            </a:r>
            <a:r>
              <a:rPr lang="en-US" dirty="0"/>
              <a:t>the three new transmission poles that will be installed, two will be approximately 65 feet in height and will be located within the new Brooklyn Avenue Substation, and one will be approximately 75 feet in height and will be installed within the existing transmission circuit pole alignment just north of, and parallel to the Long Island Rail Road (LIRR) tracks in Massapequa. The transmission pole to be installed within the existing transmission circuit pole alignment will have a natina finish, and the transmission poles within the new Brooklyn Avenue Substation will be gray or galvanized steel, to match the color of the surrounding substation </a:t>
            </a:r>
            <a:r>
              <a:rPr lang="en-US" dirty="0" smtClean="0"/>
              <a:t>equipment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Above </a:t>
            </a:r>
            <a:r>
              <a:rPr lang="en-US" dirty="0"/>
              <a:t>ground visual appearance will be more or less similar in visual height as the existing </a:t>
            </a:r>
            <a:r>
              <a:rPr lang="en-US" dirty="0" smtClean="0"/>
              <a:t>poles</a:t>
            </a:r>
            <a:endParaRPr lang="en-US" sz="2000" dirty="0"/>
          </a:p>
        </p:txBody>
      </p:sp>
    </p:spTree>
    <p:extLst>
      <p:ext uri="{BB962C8B-B14F-4D97-AF65-F5344CB8AC3E}">
        <p14:creationId xmlns:p14="http://schemas.microsoft.com/office/powerpoint/2010/main" val="226701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59" y="89210"/>
            <a:ext cx="8229600" cy="776794"/>
          </a:xfrm>
        </p:spPr>
        <p:txBody>
          <a:bodyPr/>
          <a:lstStyle/>
          <a:p>
            <a:pPr algn="ctr"/>
            <a:r>
              <a:rPr lang="en-US" sz="3600" dirty="0">
                <a:solidFill>
                  <a:schemeClr val="tx1"/>
                </a:solidFill>
              </a:rPr>
              <a:t>Distribution Work</a:t>
            </a:r>
          </a:p>
        </p:txBody>
      </p:sp>
      <p:sp>
        <p:nvSpPr>
          <p:cNvPr id="3" name="Rectangle 2"/>
          <p:cNvSpPr/>
          <p:nvPr/>
        </p:nvSpPr>
        <p:spPr>
          <a:xfrm>
            <a:off x="408017" y="1002752"/>
            <a:ext cx="8381257" cy="5089085"/>
          </a:xfrm>
          <a:prstGeom prst="rect">
            <a:avLst/>
          </a:prstGeom>
        </p:spPr>
        <p:txBody>
          <a:bodyPr wrap="square">
            <a:spAutoFit/>
          </a:bodyPr>
          <a:lstStyle/>
          <a:p>
            <a:pPr marL="285750" indent="-285750" algn="just">
              <a:buFont typeface="Arial" panose="020B0604020202020204" pitchFamily="34" charset="0"/>
              <a:buChar char="•"/>
            </a:pPr>
            <a:r>
              <a:rPr lang="en-US" sz="1900" dirty="0" smtClean="0"/>
              <a:t>Five </a:t>
            </a:r>
            <a:r>
              <a:rPr lang="en-US" sz="1900" dirty="0"/>
              <a:t>new underground 13kV distribution feeder lines </a:t>
            </a:r>
            <a:r>
              <a:rPr lang="en-US" sz="1900" dirty="0" smtClean="0"/>
              <a:t>will </a:t>
            </a:r>
            <a:r>
              <a:rPr lang="en-US" sz="1900" dirty="0"/>
              <a:t>be installed, exiting the proposed new Brooklyn Avenue Substation and continuing underground along Brooklyn Avenue, Veterans Boulevard, Hicksville Road (Route 107), New York Avenue, Central Avenue, Michigan Avenue and Broadway within </a:t>
            </a:r>
            <a:r>
              <a:rPr lang="en-US" sz="1900" dirty="0" smtClean="0"/>
              <a:t>Massapequa</a:t>
            </a:r>
            <a:endParaRPr lang="en-US" sz="1900" dirty="0"/>
          </a:p>
          <a:p>
            <a:pPr marL="285750" indent="-285750">
              <a:buFont typeface="Arial" panose="020B0604020202020204" pitchFamily="34" charset="0"/>
              <a:buChar char="•"/>
            </a:pPr>
            <a:endParaRPr lang="en-US" sz="1900" dirty="0" smtClean="0"/>
          </a:p>
          <a:p>
            <a:pPr marL="285750" indent="-285750">
              <a:buFont typeface="Arial" panose="020B0604020202020204" pitchFamily="34" charset="0"/>
              <a:buChar char="•"/>
            </a:pPr>
            <a:r>
              <a:rPr lang="en-US" sz="1900" dirty="0" smtClean="0"/>
              <a:t>Pole </a:t>
            </a:r>
            <a:r>
              <a:rPr lang="en-US" sz="1900" dirty="0"/>
              <a:t>work will be completed in areas surrounding the proposed Brooklyn Avenue Substation, including the Village of Massapequa Park and the Hamlets of Massapequa, North Massapequa, Seaford, North Wantagh and Wantagh. This pole work will include the replacement of existing wood utility poles, as well as associated pole-top wire and </a:t>
            </a:r>
            <a:r>
              <a:rPr lang="en-US" sz="1900" dirty="0" smtClean="0"/>
              <a:t>equipment </a:t>
            </a:r>
          </a:p>
          <a:p>
            <a:pPr marL="285750" indent="-285750">
              <a:buFont typeface="Arial" panose="020B0604020202020204" pitchFamily="34" charset="0"/>
              <a:buChar char="•"/>
            </a:pPr>
            <a:endParaRPr lang="en-US" sz="1900" dirty="0" smtClean="0"/>
          </a:p>
          <a:p>
            <a:pPr marL="285750" indent="-285750">
              <a:buFont typeface="Arial" panose="020B0604020202020204" pitchFamily="34" charset="0"/>
              <a:buChar char="•"/>
            </a:pPr>
            <a:r>
              <a:rPr lang="en-US" sz="1900" dirty="0" smtClean="0"/>
              <a:t>Underground </a:t>
            </a:r>
            <a:r>
              <a:rPr lang="en-US" sz="1900" dirty="0"/>
              <a:t>cable will also be installed along Jerusalem Avenue and Express Way in Wantagh; Jerusalem Avenue and Hicksville Road (Route 107) in North Massapequa; and Merrick Road, Seaford Avenue and Locust Street in Massapequa</a:t>
            </a:r>
          </a:p>
          <a:p>
            <a:pPr marL="285750" indent="-285750" algn="just">
              <a:lnSpc>
                <a:spcPct val="115000"/>
              </a:lnSpc>
              <a:spcAft>
                <a:spcPts val="10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0284938"/>
      </p:ext>
    </p:extLst>
  </p:cSld>
  <p:clrMapOvr>
    <a:masterClrMapping/>
  </p:clrMapOvr>
  <p:extLst mod="1">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012" y="312836"/>
            <a:ext cx="8229600" cy="832338"/>
          </a:xfrm>
        </p:spPr>
        <p:txBody>
          <a:bodyPr/>
          <a:lstStyle/>
          <a:p>
            <a:pPr algn="ct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Water </a:t>
            </a:r>
            <a:r>
              <a:rPr lang="en-US" sz="3600" dirty="0">
                <a:solidFill>
                  <a:schemeClr val="tx1"/>
                </a:solidFill>
              </a:rPr>
              <a:t>Main </a:t>
            </a:r>
            <a:r>
              <a:rPr lang="en-US" sz="3600" dirty="0" smtClean="0">
                <a:solidFill>
                  <a:schemeClr val="tx1"/>
                </a:solidFill>
              </a:rPr>
              <a:t>Relocation</a:t>
            </a:r>
            <a:br>
              <a:rPr lang="en-US" sz="3600" dirty="0" smtClean="0">
                <a:solidFill>
                  <a:schemeClr val="tx1"/>
                </a:solidFill>
              </a:rPr>
            </a:br>
            <a:endParaRPr lang="en-US" sz="3600" dirty="0">
              <a:solidFill>
                <a:schemeClr val="tx1"/>
              </a:solidFill>
            </a:endParaRPr>
          </a:p>
        </p:txBody>
      </p:sp>
      <p:sp>
        <p:nvSpPr>
          <p:cNvPr id="3" name="Rectangle 2"/>
          <p:cNvSpPr/>
          <p:nvPr/>
        </p:nvSpPr>
        <p:spPr>
          <a:xfrm>
            <a:off x="532228" y="1145174"/>
            <a:ext cx="7936523" cy="4708981"/>
          </a:xfrm>
          <a:prstGeom prst="rect">
            <a:avLst/>
          </a:prstGeom>
        </p:spPr>
        <p:txBody>
          <a:bodyPr wrap="square">
            <a:spAutoFit/>
          </a:bodyPr>
          <a:lstStyle/>
          <a:p>
            <a:pPr algn="just"/>
            <a:r>
              <a:rPr lang="en-US" sz="2000" dirty="0" smtClean="0">
                <a:latin typeface="Franklin Gothic Book" panose="020B0503020102020204" pitchFamily="34" charset="0"/>
              </a:rPr>
              <a:t>An </a:t>
            </a:r>
            <a:r>
              <a:rPr lang="en-US" sz="2000" dirty="0">
                <a:latin typeface="Franklin Gothic Book" panose="020B0503020102020204" pitchFamily="34" charset="0"/>
              </a:rPr>
              <a:t>approximate 140 linear foot section of water main supplying a fire hydrant located within the Town of Oyster Bay-owned property currently bisects the Proposed Substation property. In order to support the construction of the Proposed Substation, this water main will be capped within Brooklyn Avenue, immediately north of the Proposed Substation property. </a:t>
            </a:r>
            <a:endParaRPr lang="en-US" sz="2000" dirty="0" smtClean="0">
              <a:latin typeface="Franklin Gothic Book" panose="020B0503020102020204" pitchFamily="34" charset="0"/>
            </a:endParaRPr>
          </a:p>
          <a:p>
            <a:pPr algn="just"/>
            <a:endParaRPr lang="en-US" sz="2000" dirty="0" smtClean="0">
              <a:latin typeface="Franklin Gothic Book" panose="020B0503020102020204" pitchFamily="34" charset="0"/>
            </a:endParaRPr>
          </a:p>
          <a:p>
            <a:pPr algn="just"/>
            <a:r>
              <a:rPr lang="en-US" sz="2000" dirty="0" smtClean="0">
                <a:latin typeface="Franklin Gothic Book" panose="020B0503020102020204" pitchFamily="34" charset="0"/>
              </a:rPr>
              <a:t>The </a:t>
            </a:r>
            <a:r>
              <a:rPr lang="en-US" sz="2000" dirty="0">
                <a:latin typeface="Franklin Gothic Book" panose="020B0503020102020204" pitchFamily="34" charset="0"/>
              </a:rPr>
              <a:t>fire hydrant will subsequently be supplied by an approximately 200 linear foot section of new water main constructed along Veterans Boulevard, connecting the fire hydrant to an existing water main located near the intersection of Veterans Boulevard and Hicksville Road (Route 107). </a:t>
            </a:r>
            <a:endParaRPr lang="en-US" sz="2000" dirty="0" smtClean="0">
              <a:latin typeface="Franklin Gothic Book" panose="020B0503020102020204" pitchFamily="34" charset="0"/>
            </a:endParaRPr>
          </a:p>
          <a:p>
            <a:pPr algn="just"/>
            <a:endParaRPr lang="en-US" sz="2000" dirty="0">
              <a:latin typeface="Franklin Gothic Book" panose="020B0503020102020204" pitchFamily="34" charset="0"/>
            </a:endParaRPr>
          </a:p>
          <a:p>
            <a:pPr algn="just"/>
            <a:r>
              <a:rPr lang="en-US" sz="2000" dirty="0" smtClean="0">
                <a:latin typeface="Franklin Gothic Book" panose="020B0503020102020204" pitchFamily="34" charset="0"/>
              </a:rPr>
              <a:t>After </a:t>
            </a:r>
            <a:r>
              <a:rPr lang="en-US" sz="2000" dirty="0">
                <a:latin typeface="Franklin Gothic Book" panose="020B0503020102020204" pitchFamily="34" charset="0"/>
              </a:rPr>
              <a:t>the new service is installed, the section of water main currently bisecting the Proposed Substation property will be removed. </a:t>
            </a:r>
            <a:endParaRPr lang="en-US" sz="2000" dirty="0">
              <a:effectLst/>
              <a:latin typeface="Franklin Gothic Book" panose="020B0503020102020204" pitchFamily="34" charset="0"/>
            </a:endParaRPr>
          </a:p>
        </p:txBody>
      </p:sp>
    </p:spTree>
    <p:extLst>
      <p:ext uri="{BB962C8B-B14F-4D97-AF65-F5344CB8AC3E}">
        <p14:creationId xmlns:p14="http://schemas.microsoft.com/office/powerpoint/2010/main" val="1007466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_PP_template">
  <a:themeElements>
    <a:clrScheme name="Custom 1">
      <a:dk1>
        <a:srgbClr val="000000"/>
      </a:dk1>
      <a:lt1>
        <a:srgbClr val="FFFFFF"/>
      </a:lt1>
      <a:dk2>
        <a:srgbClr val="434342"/>
      </a:dk2>
      <a:lt2>
        <a:srgbClr val="CDD7D9"/>
      </a:lt2>
      <a:accent1>
        <a:srgbClr val="797B7E"/>
      </a:accent1>
      <a:accent2>
        <a:srgbClr val="F96A1B"/>
      </a:accent2>
      <a:accent3>
        <a:srgbClr val="FFCC00"/>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lnDef>
      <a:spPr>
        <a:ln>
          <a:solidFill>
            <a:schemeClr val="bg2">
              <a:lumMod val="7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LI_PP_template</Template>
  <TotalTime>4163</TotalTime>
  <Words>1265</Words>
  <Application>Microsoft Office PowerPoint</Application>
  <PresentationFormat>On-screen Show (4:3)</PresentationFormat>
  <Paragraphs>122</Paragraphs>
  <Slides>26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Franklin Gothic Book</vt:lpstr>
      <vt:lpstr>Franklin Gothic Medium</vt:lpstr>
      <vt:lpstr>Times</vt:lpstr>
      <vt:lpstr>Times New Roman</vt:lpstr>
      <vt:lpstr>Tunga</vt:lpstr>
      <vt:lpstr>Wingdings</vt:lpstr>
      <vt:lpstr>LI_PP_template</vt:lpstr>
      <vt:lpstr>PowerPoint Presentation</vt:lpstr>
      <vt:lpstr>Mission</vt:lpstr>
      <vt:lpstr>Project Scope – Brooklyn Avenue Substation Project</vt:lpstr>
      <vt:lpstr>Benefits of a New Substation in Massapequa</vt:lpstr>
      <vt:lpstr>Brooklyn Avenue Substation</vt:lpstr>
      <vt:lpstr>Transmission Work</vt:lpstr>
      <vt:lpstr>Transmission Work Cont’d</vt:lpstr>
      <vt:lpstr>Distribution Work</vt:lpstr>
      <vt:lpstr>  Water Main Relocation </vt:lpstr>
      <vt:lpstr>Project Timeline</vt:lpstr>
      <vt:lpstr>Transmission &amp; Distribution  Map and Route</vt:lpstr>
      <vt:lpstr>Water Main Relocation Map</vt:lpstr>
      <vt:lpstr>Brooklyn Avenue Substation Rendering</vt:lpstr>
      <vt:lpstr>Brooklyn Avenue Substation Photo Simulations - Existing</vt:lpstr>
      <vt:lpstr>Brooklyn Avenue Substation Photo Simulations - Proposed</vt:lpstr>
      <vt:lpstr>Brooklyn Avenue Substation Photo Simulations - Existing</vt:lpstr>
      <vt:lpstr>Brooklyn Avenue Substation Photo Simulations - Proposed</vt:lpstr>
      <vt:lpstr>Brooklyn Avenue Substation Photo Simulations - Existing</vt:lpstr>
      <vt:lpstr>Brooklyn Avenue Substation Photo Simulations - Proposed</vt:lpstr>
      <vt:lpstr>Brooklyn Avenue Substation Photo Simulations - Existing</vt:lpstr>
      <vt:lpstr>Brooklyn Avenue Substation Photo Simulations - Proposed</vt:lpstr>
      <vt:lpstr>Brooklyn Avenue Substation Photo Simulations - Existing</vt:lpstr>
      <vt:lpstr>Brooklyn Avenue Substation Photo Simulations - Proposed</vt:lpstr>
      <vt:lpstr>Safety &amp; Construction</vt:lpstr>
      <vt:lpstr>Community Outreach</vt:lpstr>
      <vt:lpstr>How to get in touch</vt:lpstr>
    </vt:vector>
  </TitlesOfParts>
  <Company>PSEGLI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Adam.Norgard@PSEG.COM</dc:creator>
  <cp:lastModifiedBy>Miles, Patricia</cp:lastModifiedBy>
  <cp:revision>119</cp:revision>
  <cp:lastPrinted>2014-01-14T21:54:01Z</cp:lastPrinted>
  <dcterms:created xsi:type="dcterms:W3CDTF">2014-02-06T18:39:32Z</dcterms:created>
  <dcterms:modified xsi:type="dcterms:W3CDTF">2022-08-18T20:39:21Z</dcterms:modified>
</cp:coreProperties>
</file>